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</p:sldIdLst>
  <p:sldSz cx="12192000" cy="6858000"/>
  <p:notesSz cx="13716000" cy="24384000"/>
  <p:embeddedFontLst>
    <p:embeddedFont>
      <p:font typeface="Arial Black" panose="020B0A04020102020204" pitchFamily="34" charset="0"/>
      <p:regular r:id="rId12"/>
      <p:bold r:id="rId13"/>
    </p:embeddedFont>
    <p:embeddedFont>
      <p:font typeface="EB Garamond" panose="000005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>
          <p15:clr>
            <a:srgbClr val="A4A3A4"/>
          </p15:clr>
        </p15:guide>
        <p15:guide id="2" pos="456">
          <p15:clr>
            <a:srgbClr val="A4A3A4"/>
          </p15:clr>
        </p15:guide>
        <p15:guide id="3" orient="horz" pos="2616">
          <p15:clr>
            <a:srgbClr val="A4A3A4"/>
          </p15:clr>
        </p15:guide>
        <p15:guide id="4" orient="horz" pos="3264">
          <p15:clr>
            <a:srgbClr val="A4A3A4"/>
          </p15:clr>
        </p15:guide>
        <p15:guide id="5" pos="6912">
          <p15:clr>
            <a:srgbClr val="A4A3A4"/>
          </p15:clr>
        </p15:guide>
        <p15:guide id="6" orient="horz" pos="2136">
          <p15:clr>
            <a:srgbClr val="A4A3A4"/>
          </p15:clr>
        </p15:guide>
        <p15:guide id="7" orient="horz" pos="4008">
          <p15:clr>
            <a:srgbClr val="A4A3A4"/>
          </p15:clr>
        </p15:guide>
        <p15:guide id="8" orient="horz" pos="1152">
          <p15:clr>
            <a:srgbClr val="A4A3A4"/>
          </p15:clr>
        </p15:guide>
        <p15:guide id="9" orient="horz" pos="2352">
          <p15:clr>
            <a:srgbClr val="A4A3A4"/>
          </p15:clr>
        </p15:guide>
        <p15:guide id="10" orient="horz" pos="1512">
          <p15:clr>
            <a:srgbClr val="A4A3A4"/>
          </p15:clr>
        </p15:guide>
        <p15:guide id="11" pos="7680">
          <p15:clr>
            <a:srgbClr val="A4A3A4"/>
          </p15:clr>
        </p15:guide>
        <p15:guide id="12" pos="6696">
          <p15:clr>
            <a:srgbClr val="A4A3A4"/>
          </p15:clr>
        </p15:guide>
        <p15:guide id="13" pos="1008">
          <p15:clr>
            <a:srgbClr val="A4A3A4"/>
          </p15:clr>
        </p15:guide>
        <p15:guide id="14" pos="1584">
          <p15:clr>
            <a:srgbClr val="A4A3A4"/>
          </p15:clr>
        </p15:guide>
        <p15:guide id="15" pos="2136">
          <p15:clr>
            <a:srgbClr val="A4A3A4"/>
          </p15:clr>
        </p15:guide>
        <p15:guide id="16" pos="2760">
          <p15:clr>
            <a:srgbClr val="A4A3A4"/>
          </p15:clr>
        </p15:guide>
        <p15:guide id="17" pos="3288">
          <p15:clr>
            <a:srgbClr val="A4A3A4"/>
          </p15:clr>
        </p15:guide>
        <p15:guide id="18" pos="4032">
          <p15:clr>
            <a:srgbClr val="A4A3A4"/>
          </p15:clr>
        </p15:guide>
        <p15:guide id="19" pos="4392">
          <p15:clr>
            <a:srgbClr val="A4A3A4"/>
          </p15:clr>
        </p15:guide>
        <p15:guide id="20" pos="4944">
          <p15:clr>
            <a:srgbClr val="A4A3A4"/>
          </p15:clr>
        </p15:guide>
        <p15:guide id="21" pos="5544">
          <p15:clr>
            <a:srgbClr val="A4A3A4"/>
          </p15:clr>
        </p15:guide>
        <p15:guide id="22" pos="6072">
          <p15:clr>
            <a:srgbClr val="A4A3A4"/>
          </p15:clr>
        </p15:guide>
        <p15:guide id="23" orient="horz" pos="2448">
          <p15:clr>
            <a:srgbClr val="A4A3A4"/>
          </p15:clr>
        </p15:guide>
        <p15:guide id="24" orient="horz" pos="960">
          <p15:clr>
            <a:srgbClr val="A4A3A4"/>
          </p15:clr>
        </p15:guide>
        <p15:guide id="25" pos="5256">
          <p15:clr>
            <a:srgbClr val="A4A3A4"/>
          </p15:clr>
        </p15:guide>
        <p15:guide id="26" pos="726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iWSEvnGOzaDkMfOiht20NohTKl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770A35-7704-4545-A6A4-B8F29AE14FB2}">
  <a:tblStyle styleId="{4B770A35-7704-4545-A6A4-B8F29AE14FB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64" y="6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450" y="1828800"/>
            <a:ext cx="9144450" cy="914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371600" y="11582400"/>
            <a:ext cx="109728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2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3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4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5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6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7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77ef80804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30480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277ef808042_0_2:notes"/>
          <p:cNvSpPr txBox="1"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6:notes"/>
          <p:cNvSpPr txBox="1">
            <a:spLocks noGrp="1"/>
          </p:cNvSpPr>
          <p:nvPr>
            <p:ph type="body" idx="1"/>
          </p:nvPr>
        </p:nvSpPr>
        <p:spPr>
          <a:xfrm>
            <a:off x="1371600" y="11582400"/>
            <a:ext cx="109728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0" name="Google Shape;41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268413" y="1828800"/>
            <a:ext cx="16254413" cy="914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0" descr="preencoded.png"/>
          <p:cNvSpPr/>
          <p:nvPr/>
        </p:nvSpPr>
        <p:spPr>
          <a:xfrm>
            <a:off x="0" y="0"/>
            <a:ext cx="5295900" cy="6877050"/>
          </a:xfrm>
          <a:custGeom>
            <a:avLst/>
            <a:gdLst/>
            <a:ahLst/>
            <a:cxnLst/>
            <a:rect l="l" t="t" r="r" b="b"/>
            <a:pathLst>
              <a:path w="5295900" h="6877050" extrusionOk="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2" name="Google Shape;12;p10"/>
          <p:cNvSpPr/>
          <p:nvPr/>
        </p:nvSpPr>
        <p:spPr>
          <a:xfrm>
            <a:off x="1600201" y="1153228"/>
            <a:ext cx="9191625" cy="5704772"/>
          </a:xfrm>
          <a:custGeom>
            <a:avLst/>
            <a:gdLst/>
            <a:ahLst/>
            <a:cxnLst/>
            <a:rect l="l" t="t" r="r" b="b"/>
            <a:pathLst>
              <a:path w="9191625" h="5704772" extrusionOk="0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" name="Google Shape;13;p10"/>
          <p:cNvSpPr/>
          <p:nvPr/>
        </p:nvSpPr>
        <p:spPr>
          <a:xfrm>
            <a:off x="2795588" y="0"/>
            <a:ext cx="6803142" cy="5396474"/>
          </a:xfrm>
          <a:custGeom>
            <a:avLst/>
            <a:gdLst/>
            <a:ahLst/>
            <a:cxnLst/>
            <a:rect l="l" t="t" r="r" b="b"/>
            <a:pathLst>
              <a:path w="6803142" h="5396474" extrusionOk="0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lt1">
              <a:alpha val="9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" name="Google Shape;14;p10"/>
          <p:cNvSpPr txBox="1"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lvl="0" algn="ctr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x8">
  <p:cSld name="Team x8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12" name="Google Shape;112;p19"/>
          <p:cNvSpPr>
            <a:spLocks noGrp="1"/>
          </p:cNvSpPr>
          <p:nvPr>
            <p:ph type="pic" idx="2"/>
          </p:nvPr>
        </p:nvSpPr>
        <p:spPr>
          <a:xfrm>
            <a:off x="1271016" y="1545336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1271016" y="3191256"/>
            <a:ext cx="2029968" cy="6949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3"/>
          </p:nvPr>
        </p:nvSpPr>
        <p:spPr>
          <a:xfrm>
            <a:off x="1271016" y="3616960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9"/>
          <p:cNvSpPr>
            <a:spLocks noGrp="1"/>
          </p:cNvSpPr>
          <p:nvPr>
            <p:ph type="pic" idx="4"/>
          </p:nvPr>
        </p:nvSpPr>
        <p:spPr>
          <a:xfrm>
            <a:off x="1271016" y="4144264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16" name="Google Shape;116;p19"/>
          <p:cNvSpPr txBox="1">
            <a:spLocks noGrp="1"/>
          </p:cNvSpPr>
          <p:nvPr>
            <p:ph type="body" idx="5"/>
          </p:nvPr>
        </p:nvSpPr>
        <p:spPr>
          <a:xfrm>
            <a:off x="1271016" y="5790184"/>
            <a:ext cx="2029968" cy="6949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6"/>
          </p:nvPr>
        </p:nvSpPr>
        <p:spPr>
          <a:xfrm>
            <a:off x="1271016" y="6215888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9"/>
          <p:cNvSpPr>
            <a:spLocks noGrp="1"/>
          </p:cNvSpPr>
          <p:nvPr>
            <p:ph type="pic" idx="7"/>
          </p:nvPr>
        </p:nvSpPr>
        <p:spPr>
          <a:xfrm>
            <a:off x="3828288" y="1545336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19" name="Google Shape;119;p19"/>
          <p:cNvSpPr txBox="1">
            <a:spLocks noGrp="1"/>
          </p:cNvSpPr>
          <p:nvPr>
            <p:ph type="body" idx="8"/>
          </p:nvPr>
        </p:nvSpPr>
        <p:spPr>
          <a:xfrm>
            <a:off x="3828288" y="3191256"/>
            <a:ext cx="2029968" cy="6949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9"/>
          </p:nvPr>
        </p:nvSpPr>
        <p:spPr>
          <a:xfrm>
            <a:off x="3828288" y="3616960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>
            <a:spLocks noGrp="1"/>
          </p:cNvSpPr>
          <p:nvPr>
            <p:ph type="pic" idx="13"/>
          </p:nvPr>
        </p:nvSpPr>
        <p:spPr>
          <a:xfrm>
            <a:off x="3828288" y="4144264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22" name="Google Shape;122;p19"/>
          <p:cNvSpPr txBox="1">
            <a:spLocks noGrp="1"/>
          </p:cNvSpPr>
          <p:nvPr>
            <p:ph type="body" idx="14"/>
          </p:nvPr>
        </p:nvSpPr>
        <p:spPr>
          <a:xfrm>
            <a:off x="3828288" y="5790184"/>
            <a:ext cx="2029968" cy="6949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5"/>
          </p:nvPr>
        </p:nvSpPr>
        <p:spPr>
          <a:xfrm>
            <a:off x="3828288" y="6215888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>
            <a:spLocks noGrp="1"/>
          </p:cNvSpPr>
          <p:nvPr>
            <p:ph type="pic" idx="16"/>
          </p:nvPr>
        </p:nvSpPr>
        <p:spPr>
          <a:xfrm>
            <a:off x="6385560" y="1545336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25" name="Google Shape;125;p19"/>
          <p:cNvSpPr txBox="1">
            <a:spLocks noGrp="1"/>
          </p:cNvSpPr>
          <p:nvPr>
            <p:ph type="body" idx="17"/>
          </p:nvPr>
        </p:nvSpPr>
        <p:spPr>
          <a:xfrm>
            <a:off x="6385560" y="3191256"/>
            <a:ext cx="2029968" cy="6949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18"/>
          </p:nvPr>
        </p:nvSpPr>
        <p:spPr>
          <a:xfrm>
            <a:off x="6385560" y="3616960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>
            <a:spLocks noGrp="1"/>
          </p:cNvSpPr>
          <p:nvPr>
            <p:ph type="pic" idx="19"/>
          </p:nvPr>
        </p:nvSpPr>
        <p:spPr>
          <a:xfrm>
            <a:off x="6385560" y="4144264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28" name="Google Shape;128;p19"/>
          <p:cNvSpPr txBox="1">
            <a:spLocks noGrp="1"/>
          </p:cNvSpPr>
          <p:nvPr>
            <p:ph type="body" idx="20"/>
          </p:nvPr>
        </p:nvSpPr>
        <p:spPr>
          <a:xfrm>
            <a:off x="6385560" y="5790184"/>
            <a:ext cx="2029968" cy="6949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21"/>
          </p:nvPr>
        </p:nvSpPr>
        <p:spPr>
          <a:xfrm>
            <a:off x="6385560" y="6215888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9"/>
          <p:cNvSpPr>
            <a:spLocks noGrp="1"/>
          </p:cNvSpPr>
          <p:nvPr>
            <p:ph type="pic" idx="22"/>
          </p:nvPr>
        </p:nvSpPr>
        <p:spPr>
          <a:xfrm>
            <a:off x="8942832" y="1545336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31" name="Google Shape;131;p19"/>
          <p:cNvSpPr txBox="1">
            <a:spLocks noGrp="1"/>
          </p:cNvSpPr>
          <p:nvPr>
            <p:ph type="body" idx="23"/>
          </p:nvPr>
        </p:nvSpPr>
        <p:spPr>
          <a:xfrm>
            <a:off x="8942832" y="3191256"/>
            <a:ext cx="2029968" cy="6949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24"/>
          </p:nvPr>
        </p:nvSpPr>
        <p:spPr>
          <a:xfrm>
            <a:off x="8942832" y="3616960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>
            <a:spLocks noGrp="1"/>
          </p:cNvSpPr>
          <p:nvPr>
            <p:ph type="pic" idx="25"/>
          </p:nvPr>
        </p:nvSpPr>
        <p:spPr>
          <a:xfrm>
            <a:off x="8942832" y="4144264"/>
            <a:ext cx="2029968" cy="1828800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134" name="Google Shape;134;p19"/>
          <p:cNvSpPr txBox="1">
            <a:spLocks noGrp="1"/>
          </p:cNvSpPr>
          <p:nvPr>
            <p:ph type="body" idx="26"/>
          </p:nvPr>
        </p:nvSpPr>
        <p:spPr>
          <a:xfrm>
            <a:off x="8942832" y="5790184"/>
            <a:ext cx="2029968" cy="6949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155425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27"/>
          </p:nvPr>
        </p:nvSpPr>
        <p:spPr>
          <a:xfrm>
            <a:off x="8942832" y="6215888"/>
            <a:ext cx="202996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quenza temporale">
  <p:cSld name="Sequenza temporale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0" y="0"/>
            <a:ext cx="2838450" cy="2857958"/>
          </a:xfrm>
          <a:custGeom>
            <a:avLst/>
            <a:gdLst/>
            <a:ahLst/>
            <a:cxnLst/>
            <a:rect l="l" t="t" r="r" b="b"/>
            <a:pathLst>
              <a:path w="2838450" h="2857958" extrusionOk="0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1" y="-1"/>
            <a:ext cx="1970627" cy="1990267"/>
          </a:xfrm>
          <a:custGeom>
            <a:avLst/>
            <a:gdLst/>
            <a:ahLst/>
            <a:cxnLst/>
            <a:rect l="l" t="t" r="r" b="b"/>
            <a:pathLst>
              <a:path w="1970627" h="1990267" extrusionOk="0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1" y="1"/>
            <a:ext cx="1003449" cy="1013015"/>
          </a:xfrm>
          <a:custGeom>
            <a:avLst/>
            <a:gdLst/>
            <a:ahLst/>
            <a:cxnLst/>
            <a:rect l="l" t="t" r="r" b="b"/>
            <a:pathLst>
              <a:path w="1003449" h="1013015" extrusionOk="0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42" name="Google Shape;142;p20" descr="preencoded.png"/>
          <p:cNvSpPr/>
          <p:nvPr/>
        </p:nvSpPr>
        <p:spPr>
          <a:xfrm>
            <a:off x="1458332" y="590133"/>
            <a:ext cx="775021" cy="775021"/>
          </a:xfrm>
          <a:custGeom>
            <a:avLst/>
            <a:gdLst/>
            <a:ahLst/>
            <a:cxnLst/>
            <a:rect l="l" t="t" r="r" b="b"/>
            <a:pathLst>
              <a:path w="775021" h="775021" extrusionOk="0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685338" y="3017520"/>
            <a:ext cx="1993392" cy="557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body" idx="2"/>
          </p:nvPr>
        </p:nvSpPr>
        <p:spPr>
          <a:xfrm>
            <a:off x="2900911" y="3017520"/>
            <a:ext cx="1993392" cy="5577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3"/>
          </p:nvPr>
        </p:nvSpPr>
        <p:spPr>
          <a:xfrm>
            <a:off x="5116484" y="3017520"/>
            <a:ext cx="1993392" cy="557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body" idx="4"/>
          </p:nvPr>
        </p:nvSpPr>
        <p:spPr>
          <a:xfrm>
            <a:off x="7332057" y="3017520"/>
            <a:ext cx="1993392" cy="5577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body" idx="5"/>
          </p:nvPr>
        </p:nvSpPr>
        <p:spPr>
          <a:xfrm>
            <a:off x="9547629" y="3017520"/>
            <a:ext cx="1993392" cy="557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6"/>
          </p:nvPr>
        </p:nvSpPr>
        <p:spPr>
          <a:xfrm>
            <a:off x="685338" y="4745736"/>
            <a:ext cx="1993392" cy="79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7"/>
          </p:nvPr>
        </p:nvSpPr>
        <p:spPr>
          <a:xfrm>
            <a:off x="2900911" y="4745736"/>
            <a:ext cx="1993392" cy="79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8"/>
          </p:nvPr>
        </p:nvSpPr>
        <p:spPr>
          <a:xfrm>
            <a:off x="5116484" y="4745736"/>
            <a:ext cx="1993392" cy="79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9"/>
          </p:nvPr>
        </p:nvSpPr>
        <p:spPr>
          <a:xfrm>
            <a:off x="7332057" y="4745736"/>
            <a:ext cx="1993392" cy="79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13"/>
          </p:nvPr>
        </p:nvSpPr>
        <p:spPr>
          <a:xfrm>
            <a:off x="9547629" y="4745736"/>
            <a:ext cx="1993392" cy="79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3" name="Google Shape;153;p20"/>
          <p:cNvCxnSpPr/>
          <p:nvPr/>
        </p:nvCxnSpPr>
        <p:spPr>
          <a:xfrm>
            <a:off x="739398" y="4187681"/>
            <a:ext cx="10812360" cy="0"/>
          </a:xfrm>
          <a:prstGeom prst="straightConnector1">
            <a:avLst/>
          </a:prstGeom>
          <a:noFill/>
          <a:ln w="12700" cap="flat" cmpd="sng">
            <a:solidFill>
              <a:srgbClr val="F1D0D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>
  <p:cSld name="Confronto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1" descr="preencoded.png"/>
          <p:cNvSpPr/>
          <p:nvPr/>
        </p:nvSpPr>
        <p:spPr>
          <a:xfrm>
            <a:off x="-5568" y="-2784"/>
            <a:ext cx="3443288" cy="6891337"/>
          </a:xfrm>
          <a:custGeom>
            <a:avLst/>
            <a:gdLst/>
            <a:ahLst/>
            <a:cxnLst/>
            <a:rect l="l" t="t" r="r" b="b"/>
            <a:pathLst>
              <a:path w="3443288" h="6891337" extrusionOk="0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57" name="Google Shape;157;p2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/>
          <p:nvPr/>
        </p:nvSpPr>
        <p:spPr>
          <a:xfrm>
            <a:off x="1721621" y="-2784"/>
            <a:ext cx="1716115" cy="1720853"/>
          </a:xfrm>
          <a:custGeom>
            <a:avLst/>
            <a:gdLst/>
            <a:ahLst/>
            <a:cxnLst/>
            <a:rect l="l" t="t" r="r" b="b"/>
            <a:pathLst>
              <a:path w="1716115" h="1720853" extrusionOk="0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lt1">
              <a:alpha val="9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59" name="Google Shape;159;p21" descr="preencoded.png"/>
          <p:cNvSpPr/>
          <p:nvPr/>
        </p:nvSpPr>
        <p:spPr>
          <a:xfrm>
            <a:off x="-5568" y="3440504"/>
            <a:ext cx="3443288" cy="3448050"/>
          </a:xfrm>
          <a:custGeom>
            <a:avLst/>
            <a:gdLst/>
            <a:ahLst/>
            <a:cxnLst/>
            <a:rect l="l" t="t" r="r" b="b"/>
            <a:pathLst>
              <a:path w="3443288" h="3448050" extrusionOk="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60" name="Google Shape;160;p2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2"/>
          </p:nvPr>
        </p:nvSpPr>
        <p:spPr>
          <a:xfrm>
            <a:off x="3685032" y="2877312"/>
            <a:ext cx="374192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1pPr>
            <a:lvl2pPr marL="914400" lvl="1" indent="-3111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300"/>
            </a:lvl2pPr>
            <a:lvl3pPr marL="1371600" lvl="2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body" idx="3"/>
          </p:nvPr>
        </p:nvSpPr>
        <p:spPr>
          <a:xfrm>
            <a:off x="8046720" y="2330704"/>
            <a:ext cx="382219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body" idx="4"/>
          </p:nvPr>
        </p:nvSpPr>
        <p:spPr>
          <a:xfrm>
            <a:off x="7754112" y="2877312"/>
            <a:ext cx="374192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1pPr>
            <a:lvl2pPr marL="914400" lvl="1" indent="-3111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300"/>
            </a:lvl2pPr>
            <a:lvl3pPr marL="1371600" lvl="2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1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3 colonne">
  <p:cSld name=" 3 colonn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1" name="Google Shape;171;p22"/>
          <p:cNvSpPr>
            <a:spLocks noGrp="1"/>
          </p:cNvSpPr>
          <p:nvPr>
            <p:ph type="pic" idx="2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172" name="Google Shape;172;p22"/>
          <p:cNvSpPr txBox="1">
            <a:spLocks noGrp="1"/>
          </p:cNvSpPr>
          <p:nvPr>
            <p:ph type="body" idx="3"/>
          </p:nvPr>
        </p:nvSpPr>
        <p:spPr>
          <a:xfrm>
            <a:off x="992124" y="3950208"/>
            <a:ext cx="2770632" cy="220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Char char="•"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4"/>
          </p:nvPr>
        </p:nvSpPr>
        <p:spPr>
          <a:xfrm>
            <a:off x="4443984" y="2743200"/>
            <a:ext cx="3328416" cy="3557016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4" name="Google Shape;174;p22"/>
          <p:cNvSpPr>
            <a:spLocks noGrp="1"/>
          </p:cNvSpPr>
          <p:nvPr>
            <p:ph type="pic" idx="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75" name="Google Shape;175;p22"/>
          <p:cNvSpPr txBox="1">
            <a:spLocks noGrp="1"/>
          </p:cNvSpPr>
          <p:nvPr>
            <p:ph type="body" idx="6"/>
          </p:nvPr>
        </p:nvSpPr>
        <p:spPr>
          <a:xfrm>
            <a:off x="4722876" y="3950208"/>
            <a:ext cx="2770632" cy="220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Char char="•"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7"/>
          </p:nvPr>
        </p:nvSpPr>
        <p:spPr>
          <a:xfrm>
            <a:off x="8092440" y="2743200"/>
            <a:ext cx="3328416" cy="3557016"/>
          </a:xfrm>
          <a:prstGeom prst="rect">
            <a:avLst/>
          </a:prstGeom>
          <a:noFill/>
          <a:ln w="127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7" name="Google Shape;177;p22"/>
          <p:cNvSpPr>
            <a:spLocks noGrp="1"/>
          </p:cNvSpPr>
          <p:nvPr>
            <p:ph type="pic" idx="8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178" name="Google Shape;178;p22"/>
          <p:cNvSpPr txBox="1">
            <a:spLocks noGrp="1"/>
          </p:cNvSpPr>
          <p:nvPr>
            <p:ph type="body" idx="9"/>
          </p:nvPr>
        </p:nvSpPr>
        <p:spPr>
          <a:xfrm>
            <a:off x="8371332" y="3950208"/>
            <a:ext cx="2770632" cy="220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Char char="•"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iepilogo">
  <p:cSld name="Riepilogo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 descr="preencoded.png"/>
          <p:cNvSpPr/>
          <p:nvPr/>
        </p:nvSpPr>
        <p:spPr>
          <a:xfrm>
            <a:off x="8758238" y="-14287"/>
            <a:ext cx="3433763" cy="3452812"/>
          </a:xfrm>
          <a:custGeom>
            <a:avLst/>
            <a:gdLst/>
            <a:ahLst/>
            <a:cxnLst/>
            <a:rect l="l" t="t" r="r" b="b"/>
            <a:pathLst>
              <a:path w="3433763" h="3452812" extrusionOk="0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1" name="Google Shape;181;p23" descr="preencoded.png"/>
          <p:cNvSpPr/>
          <p:nvPr/>
        </p:nvSpPr>
        <p:spPr>
          <a:xfrm>
            <a:off x="8758238" y="3438525"/>
            <a:ext cx="3433763" cy="3433762"/>
          </a:xfrm>
          <a:custGeom>
            <a:avLst/>
            <a:gdLst/>
            <a:ahLst/>
            <a:cxnLst/>
            <a:rect l="l" t="t" r="r" b="b"/>
            <a:pathLst>
              <a:path w="3433763" h="3433762" extrusionOk="0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2" name="Google Shape;182;p23" descr="preencoded.png"/>
          <p:cNvSpPr/>
          <p:nvPr/>
        </p:nvSpPr>
        <p:spPr>
          <a:xfrm rot="10800000" flipH="1">
            <a:off x="9991725" y="1247775"/>
            <a:ext cx="2200275" cy="2181225"/>
          </a:xfrm>
          <a:custGeom>
            <a:avLst/>
            <a:gdLst/>
            <a:ahLst/>
            <a:cxnLst/>
            <a:rect l="l" t="t" r="r" b="b"/>
            <a:pathLst>
              <a:path w="2200275" h="2181225" extrusionOk="0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3" name="Google Shape;183;p23" descr="preencoded.png"/>
          <p:cNvSpPr/>
          <p:nvPr/>
        </p:nvSpPr>
        <p:spPr>
          <a:xfrm rot="10800000" flipH="1">
            <a:off x="-20086" y="4580051"/>
            <a:ext cx="2277948" cy="2277948"/>
          </a:xfrm>
          <a:custGeom>
            <a:avLst/>
            <a:gdLst/>
            <a:ahLst/>
            <a:cxnLst/>
            <a:rect l="l" t="t" r="r" b="b"/>
            <a:pathLst>
              <a:path w="2277948" h="2277948" extrusionOk="0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84" name="Google Shape;184;p2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 descr="preencoded.png"/>
          <p:cNvSpPr/>
          <p:nvPr/>
        </p:nvSpPr>
        <p:spPr>
          <a:xfrm>
            <a:off x="1707959" y="5667616"/>
            <a:ext cx="775021" cy="775021"/>
          </a:xfrm>
          <a:custGeom>
            <a:avLst/>
            <a:gdLst/>
            <a:ahLst/>
            <a:cxnLst/>
            <a:rect l="l" t="t" r="r" b="b"/>
            <a:pathLst>
              <a:path w="775021" h="775021" extrusionOk="0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type="body" idx="1"/>
          </p:nvPr>
        </p:nvSpPr>
        <p:spPr>
          <a:xfrm>
            <a:off x="1508760" y="2837688"/>
            <a:ext cx="5879592" cy="270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2pPr>
            <a:lvl3pPr marL="1371600" lvl="2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3pPr>
            <a:lvl4pPr marL="1828800" lvl="3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iusura">
  <p:cSld name="Chiusura">
    <p:bg>
      <p:bgPr>
        <a:solidFill>
          <a:schemeClr val="accent6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/>
          <p:nvPr/>
        </p:nvSpPr>
        <p:spPr>
          <a:xfrm>
            <a:off x="0" y="0"/>
            <a:ext cx="8948738" cy="6858000"/>
          </a:xfrm>
          <a:custGeom>
            <a:avLst/>
            <a:gdLst/>
            <a:ahLst/>
            <a:cxnLst/>
            <a:rect l="l" t="t" r="r" b="b"/>
            <a:pathLst>
              <a:path w="8948738" h="6858000" extrusionOk="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92" name="Google Shape;192;p24" descr="preencoded.png"/>
          <p:cNvSpPr/>
          <p:nvPr/>
        </p:nvSpPr>
        <p:spPr>
          <a:xfrm>
            <a:off x="7538626" y="13142"/>
            <a:ext cx="4653374" cy="6831717"/>
          </a:xfrm>
          <a:custGeom>
            <a:avLst/>
            <a:gdLst/>
            <a:ahLst/>
            <a:cxnLst/>
            <a:rect l="l" t="t" r="r" b="b"/>
            <a:pathLst>
              <a:path w="4653374" h="6831717" extrusionOk="0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93" name="Google Shape;193;p2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 txBox="1"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lvl="0" algn="l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>
  <p:cSld name="Due contenuti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 descr="preencoded.png"/>
          <p:cNvSpPr/>
          <p:nvPr/>
        </p:nvSpPr>
        <p:spPr>
          <a:xfrm>
            <a:off x="-5568" y="-2784"/>
            <a:ext cx="3443288" cy="6891337"/>
          </a:xfrm>
          <a:custGeom>
            <a:avLst/>
            <a:gdLst/>
            <a:ahLst/>
            <a:cxnLst/>
            <a:rect l="l" t="t" r="r" b="b"/>
            <a:pathLst>
              <a:path w="3443288" h="6891337" extrusionOk="0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98" name="Google Shape;198;p2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5"/>
          <p:cNvSpPr/>
          <p:nvPr/>
        </p:nvSpPr>
        <p:spPr>
          <a:xfrm>
            <a:off x="1721621" y="-2784"/>
            <a:ext cx="1716115" cy="1720853"/>
          </a:xfrm>
          <a:custGeom>
            <a:avLst/>
            <a:gdLst/>
            <a:ahLst/>
            <a:cxnLst/>
            <a:rect l="l" t="t" r="r" b="b"/>
            <a:pathLst>
              <a:path w="1716115" h="1720853" extrusionOk="0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lt1">
              <a:alpha val="9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00" name="Google Shape;200;p25" descr="preencoded.png"/>
          <p:cNvSpPr/>
          <p:nvPr/>
        </p:nvSpPr>
        <p:spPr>
          <a:xfrm>
            <a:off x="-5568" y="3440504"/>
            <a:ext cx="3443288" cy="3448050"/>
          </a:xfrm>
          <a:custGeom>
            <a:avLst/>
            <a:gdLst/>
            <a:ahLst/>
            <a:cxnLst/>
            <a:rect l="l" t="t" r="r" b="b"/>
            <a:pathLst>
              <a:path w="3443288" h="3448050" extrusionOk="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01" name="Google Shape;201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5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body" idx="1"/>
          </p:nvPr>
        </p:nvSpPr>
        <p:spPr>
          <a:xfrm>
            <a:off x="3685032" y="2255520"/>
            <a:ext cx="3741928" cy="430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1pPr>
            <a:lvl2pPr marL="914400" lvl="1" indent="-3111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300"/>
            </a:lvl2pPr>
            <a:lvl3pPr marL="1371600" lvl="2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body" idx="2"/>
          </p:nvPr>
        </p:nvSpPr>
        <p:spPr>
          <a:xfrm>
            <a:off x="7754112" y="2255520"/>
            <a:ext cx="3741928" cy="430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1pPr>
            <a:lvl2pPr marL="914400" lvl="1" indent="-3111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300"/>
            </a:lvl2pPr>
            <a:lvl3pPr marL="1371600" lvl="2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/>
          <p:nvPr/>
        </p:nvSpPr>
        <p:spPr>
          <a:xfrm>
            <a:off x="1" y="0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09" name="Google Shape;209;p26"/>
          <p:cNvSpPr/>
          <p:nvPr/>
        </p:nvSpPr>
        <p:spPr>
          <a:xfrm rot="10800000">
            <a:off x="9949173" y="4755034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10" name="Google Shape;210;p26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270833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6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6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/>
          <p:nvPr/>
        </p:nvSpPr>
        <p:spPr>
          <a:xfrm>
            <a:off x="1" y="0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15" name="Google Shape;215;p27"/>
          <p:cNvSpPr/>
          <p:nvPr/>
        </p:nvSpPr>
        <p:spPr>
          <a:xfrm rot="10800000">
            <a:off x="9949173" y="4755034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16" name="Google Shape;216;p27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7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/>
          <p:nvPr/>
        </p:nvSpPr>
        <p:spPr>
          <a:xfrm rot="10800000">
            <a:off x="9949173" y="4755034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20" name="Google Shape;220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52343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 Black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8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11"/>
          <p:cNvGrpSpPr/>
          <p:nvPr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18" name="Google Shape;18;p11"/>
            <p:cNvSpPr/>
            <p:nvPr/>
          </p:nvSpPr>
          <p:spPr>
            <a:xfrm>
              <a:off x="5009037" y="2525712"/>
              <a:ext cx="3601721" cy="4332288"/>
            </a:xfrm>
            <a:custGeom>
              <a:avLst/>
              <a:gdLst/>
              <a:ahLst/>
              <a:cxnLst/>
              <a:rect l="l" t="t" r="r" b="b"/>
              <a:pathLst>
                <a:path w="1198" h="1441" extrusionOk="0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sp>
          <p:nvSpPr>
            <p:cNvPr id="19" name="Google Shape;19;p11"/>
            <p:cNvSpPr/>
            <p:nvPr/>
          </p:nvSpPr>
          <p:spPr>
            <a:xfrm>
              <a:off x="8589536" y="2525712"/>
              <a:ext cx="3589694" cy="4332288"/>
            </a:xfrm>
            <a:custGeom>
              <a:avLst/>
              <a:gdLst/>
              <a:ahLst/>
              <a:cxnLst/>
              <a:rect l="l" t="t" r="r" b="b"/>
              <a:pathLst>
                <a:path w="1194" h="1441" extrusionOk="0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</p:grpSp>
      <p:grpSp>
        <p:nvGrpSpPr>
          <p:cNvPr id="20" name="Google Shape;20;p11"/>
          <p:cNvGrpSpPr/>
          <p:nvPr/>
        </p:nvGrpSpPr>
        <p:grpSpPr>
          <a:xfrm rot="10800000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21" name="Google Shape;21;p11"/>
            <p:cNvSpPr/>
            <p:nvPr/>
          </p:nvSpPr>
          <p:spPr>
            <a:xfrm>
              <a:off x="5183405" y="2678112"/>
              <a:ext cx="3601721" cy="4332288"/>
            </a:xfrm>
            <a:custGeom>
              <a:avLst/>
              <a:gdLst/>
              <a:ahLst/>
              <a:cxnLst/>
              <a:rect l="l" t="t" r="r" b="b"/>
              <a:pathLst>
                <a:path w="1198" h="1441" extrusionOk="0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sp>
          <p:nvSpPr>
            <p:cNvPr id="22" name="Google Shape;22;p11"/>
            <p:cNvSpPr/>
            <p:nvPr/>
          </p:nvSpPr>
          <p:spPr>
            <a:xfrm>
              <a:off x="8763903" y="2678112"/>
              <a:ext cx="3589695" cy="4332288"/>
            </a:xfrm>
            <a:custGeom>
              <a:avLst/>
              <a:gdLst/>
              <a:ahLst/>
              <a:cxnLst/>
              <a:rect l="l" t="t" r="r" b="b"/>
              <a:pathLst>
                <a:path w="1194" h="1441" extrusionOk="0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</p:grpSp>
      <p:sp>
        <p:nvSpPr>
          <p:cNvPr id="23" name="Google Shape;23;p11" descr="preencoded.png"/>
          <p:cNvSpPr/>
          <p:nvPr/>
        </p:nvSpPr>
        <p:spPr>
          <a:xfrm>
            <a:off x="7642518" y="4577658"/>
            <a:ext cx="775021" cy="775021"/>
          </a:xfrm>
          <a:custGeom>
            <a:avLst/>
            <a:gdLst/>
            <a:ahLst/>
            <a:cxnLst/>
            <a:rect l="l" t="t" r="r" b="b"/>
            <a:pathLst>
              <a:path w="775021" h="775021" extrusionOk="0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1499616" y="2770632"/>
            <a:ext cx="5693664" cy="312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/>
          <p:nvPr/>
        </p:nvSpPr>
        <p:spPr>
          <a:xfrm rot="10800000">
            <a:off x="9949173" y="4755034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27" name="Google Shape;227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52343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 Black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zione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/>
          <p:nvPr/>
        </p:nvSpPr>
        <p:spPr>
          <a:xfrm>
            <a:off x="0" y="3427336"/>
            <a:ext cx="3430200" cy="3430665"/>
          </a:xfrm>
          <a:custGeom>
            <a:avLst/>
            <a:gdLst/>
            <a:ahLst/>
            <a:cxnLst/>
            <a:rect l="l" t="t" r="r" b="b"/>
            <a:pathLst>
              <a:path w="3430200" h="3430665" extrusionOk="0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8" name="Google Shape;28;p12"/>
          <p:cNvSpPr/>
          <p:nvPr/>
        </p:nvSpPr>
        <p:spPr>
          <a:xfrm>
            <a:off x="0" y="3427336"/>
            <a:ext cx="3430200" cy="3430665"/>
          </a:xfrm>
          <a:custGeom>
            <a:avLst/>
            <a:gdLst/>
            <a:ahLst/>
            <a:cxnLst/>
            <a:rect l="l" t="t" r="r" b="b"/>
            <a:pathLst>
              <a:path w="3430200" h="3430665" extrusionOk="0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9" name="Google Shape;29;p12"/>
          <p:cNvSpPr/>
          <p:nvPr/>
        </p:nvSpPr>
        <p:spPr>
          <a:xfrm>
            <a:off x="1" y="1"/>
            <a:ext cx="3423785" cy="3437345"/>
          </a:xfrm>
          <a:custGeom>
            <a:avLst/>
            <a:gdLst/>
            <a:ahLst/>
            <a:cxnLst/>
            <a:rect l="l" t="t" r="r" b="b"/>
            <a:pathLst>
              <a:path w="3423785" h="3437345" extrusionOk="0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4224528" y="2276856"/>
            <a:ext cx="676656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4224528" y="3222752"/>
            <a:ext cx="6766560" cy="270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2pPr>
            <a:lvl3pPr marL="1371600" lvl="2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3pPr>
            <a:lvl4pPr marL="1828800" lvl="3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•"/>
              <a:defRPr sz="15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ftr" idx="11"/>
          </p:nvPr>
        </p:nvSpPr>
        <p:spPr>
          <a:xfrm>
            <a:off x="4224528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34" name="Google Shape;34;p12"/>
          <p:cNvSpPr/>
          <p:nvPr/>
        </p:nvSpPr>
        <p:spPr>
          <a:xfrm>
            <a:off x="1" y="869"/>
            <a:ext cx="3423785" cy="3436477"/>
          </a:xfrm>
          <a:custGeom>
            <a:avLst/>
            <a:gdLst/>
            <a:ahLst/>
            <a:cxnLst/>
            <a:rect l="l" t="t" r="r" b="b"/>
            <a:pathLst>
              <a:path w="3423785" h="3436477" extrusionOk="0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colonne">
  <p:cSld name="5 colonn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685338" y="3796480"/>
            <a:ext cx="2011680" cy="1517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7" name="Google Shape;37;p13"/>
          <p:cNvSpPr/>
          <p:nvPr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rgbClr val="DCE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8" name="Google Shape;38;p13"/>
          <p:cNvSpPr/>
          <p:nvPr/>
        </p:nvSpPr>
        <p:spPr>
          <a:xfrm>
            <a:off x="5116484" y="3796480"/>
            <a:ext cx="2011680" cy="1517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9" name="Google Shape;39;p13"/>
          <p:cNvSpPr/>
          <p:nvPr/>
        </p:nvSpPr>
        <p:spPr>
          <a:xfrm>
            <a:off x="9547629" y="3796480"/>
            <a:ext cx="2011680" cy="1517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0" name="Google Shape;40;p13"/>
          <p:cNvSpPr/>
          <p:nvPr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rgbClr val="DCE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>
            <a:spLocks noGrp="1"/>
          </p:cNvSpPr>
          <p:nvPr>
            <p:ph type="pic" idx="2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6" name="Google Shape;46;p13"/>
          <p:cNvSpPr txBox="1">
            <a:spLocks noGrp="1"/>
          </p:cNvSpPr>
          <p:nvPr>
            <p:ph type="body" idx="3"/>
          </p:nvPr>
        </p:nvSpPr>
        <p:spPr>
          <a:xfrm>
            <a:off x="731058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4"/>
          </p:nvPr>
        </p:nvSpPr>
        <p:spPr>
          <a:xfrm>
            <a:off x="2900910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3"/>
          <p:cNvSpPr>
            <a:spLocks noGrp="1"/>
          </p:cNvSpPr>
          <p:nvPr>
            <p:ph type="pic" idx="5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49" name="Google Shape;49;p13"/>
          <p:cNvSpPr txBox="1">
            <a:spLocks noGrp="1"/>
          </p:cNvSpPr>
          <p:nvPr>
            <p:ph type="body" idx="6"/>
          </p:nvPr>
        </p:nvSpPr>
        <p:spPr>
          <a:xfrm>
            <a:off x="2946630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7"/>
          </p:nvPr>
        </p:nvSpPr>
        <p:spPr>
          <a:xfrm>
            <a:off x="5116484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3"/>
          <p:cNvSpPr>
            <a:spLocks noGrp="1"/>
          </p:cNvSpPr>
          <p:nvPr>
            <p:ph type="pic" idx="8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2" name="Google Shape;52;p13"/>
          <p:cNvSpPr txBox="1">
            <a:spLocks noGrp="1"/>
          </p:cNvSpPr>
          <p:nvPr>
            <p:ph type="body" idx="9"/>
          </p:nvPr>
        </p:nvSpPr>
        <p:spPr>
          <a:xfrm>
            <a:off x="5162204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3"/>
          </p:nvPr>
        </p:nvSpPr>
        <p:spPr>
          <a:xfrm>
            <a:off x="7332057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3"/>
          <p:cNvSpPr>
            <a:spLocks noGrp="1"/>
          </p:cNvSpPr>
          <p:nvPr>
            <p:ph type="pic" idx="14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55" name="Google Shape;55;p13"/>
          <p:cNvSpPr txBox="1">
            <a:spLocks noGrp="1"/>
          </p:cNvSpPr>
          <p:nvPr>
            <p:ph type="body" idx="15"/>
          </p:nvPr>
        </p:nvSpPr>
        <p:spPr>
          <a:xfrm>
            <a:off x="7377777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6"/>
          </p:nvPr>
        </p:nvSpPr>
        <p:spPr>
          <a:xfrm>
            <a:off x="9547629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3"/>
          <p:cNvSpPr>
            <a:spLocks noGrp="1"/>
          </p:cNvSpPr>
          <p:nvPr>
            <p:ph type="pic" idx="17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8" name="Google Shape;58;p13"/>
          <p:cNvSpPr txBox="1">
            <a:spLocks noGrp="1"/>
          </p:cNvSpPr>
          <p:nvPr>
            <p:ph type="body" idx="18"/>
          </p:nvPr>
        </p:nvSpPr>
        <p:spPr>
          <a:xfrm>
            <a:off x="9593349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x4">
  <p:cSld name="Team x4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endParaRPr sz="45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2"/>
          </p:nvPr>
        </p:nvSpPr>
        <p:spPr>
          <a:xfrm>
            <a:off x="758905" y="2392023"/>
            <a:ext cx="2596896" cy="2596896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758905" y="4989515"/>
            <a:ext cx="2598737" cy="11096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2743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3"/>
          </p:nvPr>
        </p:nvSpPr>
        <p:spPr>
          <a:xfrm>
            <a:off x="916885" y="5599755"/>
            <a:ext cx="22834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4"/>
          </p:nvPr>
        </p:nvSpPr>
        <p:spPr>
          <a:xfrm>
            <a:off x="3517361" y="2392619"/>
            <a:ext cx="2596896" cy="2596896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68" name="Google Shape;68;p14"/>
          <p:cNvSpPr txBox="1">
            <a:spLocks noGrp="1"/>
          </p:cNvSpPr>
          <p:nvPr>
            <p:ph type="body" idx="5"/>
          </p:nvPr>
        </p:nvSpPr>
        <p:spPr>
          <a:xfrm>
            <a:off x="3516747" y="4990111"/>
            <a:ext cx="2598737" cy="11096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2743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6"/>
          </p:nvPr>
        </p:nvSpPr>
        <p:spPr>
          <a:xfrm>
            <a:off x="3674073" y="5600351"/>
            <a:ext cx="22834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>
            <a:spLocks noGrp="1"/>
          </p:cNvSpPr>
          <p:nvPr>
            <p:ph type="pic" idx="7"/>
          </p:nvPr>
        </p:nvSpPr>
        <p:spPr>
          <a:xfrm>
            <a:off x="6275817" y="2393215"/>
            <a:ext cx="2596896" cy="2596896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71" name="Google Shape;71;p14"/>
          <p:cNvSpPr txBox="1">
            <a:spLocks noGrp="1"/>
          </p:cNvSpPr>
          <p:nvPr>
            <p:ph type="body" idx="8"/>
          </p:nvPr>
        </p:nvSpPr>
        <p:spPr>
          <a:xfrm>
            <a:off x="6274589" y="4990707"/>
            <a:ext cx="2598737" cy="11096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2743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9"/>
          </p:nvPr>
        </p:nvSpPr>
        <p:spPr>
          <a:xfrm>
            <a:off x="6432529" y="5600947"/>
            <a:ext cx="22834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>
            <a:spLocks noGrp="1"/>
          </p:cNvSpPr>
          <p:nvPr>
            <p:ph type="pic" idx="13"/>
          </p:nvPr>
        </p:nvSpPr>
        <p:spPr>
          <a:xfrm>
            <a:off x="9034272" y="2393215"/>
            <a:ext cx="2596896" cy="2596896"/>
          </a:xfrm>
          <a:prstGeom prst="rect">
            <a:avLst/>
          </a:prstGeom>
          <a:solidFill>
            <a:srgbClr val="E3E5BC"/>
          </a:solidFill>
          <a:ln>
            <a:noFill/>
          </a:ln>
        </p:spPr>
      </p:sp>
      <p:sp>
        <p:nvSpPr>
          <p:cNvPr id="74" name="Google Shape;74;p14"/>
          <p:cNvSpPr txBox="1">
            <a:spLocks noGrp="1"/>
          </p:cNvSpPr>
          <p:nvPr>
            <p:ph type="body" idx="14"/>
          </p:nvPr>
        </p:nvSpPr>
        <p:spPr>
          <a:xfrm>
            <a:off x="9032431" y="4990707"/>
            <a:ext cx="2598737" cy="11096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2743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5"/>
          </p:nvPr>
        </p:nvSpPr>
        <p:spPr>
          <a:xfrm>
            <a:off x="9190984" y="5600947"/>
            <a:ext cx="22834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2062836" y="686475"/>
            <a:ext cx="7774629" cy="6193018"/>
          </a:xfrm>
          <a:custGeom>
            <a:avLst/>
            <a:gdLst/>
            <a:ahLst/>
            <a:cxnLst/>
            <a:rect l="l" t="t" r="r" b="b"/>
            <a:pathLst>
              <a:path w="7774629" h="6193018" extrusionOk="0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rgbClr val="F8E7E7">
              <a:alpha val="9803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7610252" y="1"/>
            <a:ext cx="2273668" cy="3147998"/>
          </a:xfrm>
          <a:custGeom>
            <a:avLst/>
            <a:gdLst/>
            <a:ahLst/>
            <a:cxnLst/>
            <a:rect l="l" t="t" r="r" b="b"/>
            <a:pathLst>
              <a:path w="2273668" h="3147998" extrusionOk="0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9883919" y="2"/>
            <a:ext cx="2254928" cy="3141557"/>
          </a:xfrm>
          <a:custGeom>
            <a:avLst/>
            <a:gdLst/>
            <a:ahLst/>
            <a:cxnLst/>
            <a:rect l="l" t="t" r="r" b="b"/>
            <a:pathLst>
              <a:path w="2254928" h="3141557" extrusionOk="0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8395730" y="2"/>
            <a:ext cx="2959203" cy="2352793"/>
          </a:xfrm>
          <a:custGeom>
            <a:avLst/>
            <a:gdLst/>
            <a:ahLst/>
            <a:cxnLst/>
            <a:rect l="l" t="t" r="r" b="b"/>
            <a:pathLst>
              <a:path w="2959203" h="2352793" extrusionOk="0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390854" y="3130662"/>
            <a:ext cx="3106248" cy="3748831"/>
          </a:xfrm>
          <a:custGeom>
            <a:avLst/>
            <a:gdLst/>
            <a:ahLst/>
            <a:cxnLst/>
            <a:rect l="l" t="t" r="r" b="b"/>
            <a:pathLst>
              <a:path w="3106248" h="3748831" extrusionOk="0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803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0" y="3130661"/>
            <a:ext cx="1400640" cy="3748832"/>
          </a:xfrm>
          <a:custGeom>
            <a:avLst/>
            <a:gdLst/>
            <a:ahLst/>
            <a:cxnLst/>
            <a:rect l="l" t="t" r="r" b="b"/>
            <a:pathLst>
              <a:path w="1400640" h="3748832" extrusionOk="0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3" name="Google Shape;83;p15"/>
          <p:cNvSpPr txBox="1"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grafico">
  <p:cSld name="Titolo e grafic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1" y="0"/>
            <a:ext cx="2242827" cy="2102966"/>
          </a:xfrm>
          <a:custGeom>
            <a:avLst/>
            <a:gdLst/>
            <a:ahLst/>
            <a:cxnLst/>
            <a:rect l="l" t="t" r="r" b="b"/>
            <a:pathLst>
              <a:path w="2242827" h="2102966" extrusionOk="0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rgbClr val="ED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539496" y="2103120"/>
            <a:ext cx="11119104" cy="443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abella">
  <p:cSld name="Titolo e tabell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/>
          <p:nvPr/>
        </p:nvSpPr>
        <p:spPr>
          <a:xfrm>
            <a:off x="9866106" y="0"/>
            <a:ext cx="2325894" cy="2180854"/>
          </a:xfrm>
          <a:custGeom>
            <a:avLst/>
            <a:gdLst/>
            <a:ahLst/>
            <a:cxnLst/>
            <a:rect l="l" t="t" r="r" b="b"/>
            <a:pathLst>
              <a:path w="2325894" h="2180854" extrusionOk="0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755904" y="2825496"/>
            <a:ext cx="10680192" cy="283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">
  <p:cSld name="Citazion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300"/>
              <a:buFont typeface="Arial"/>
              <a:buNone/>
              <a:defRPr sz="33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3611880" y="1984248"/>
            <a:ext cx="768096" cy="162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548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0"/>
              <a:buNone/>
              <a:defRPr sz="10000" b="1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2"/>
          </p:nvPr>
        </p:nvSpPr>
        <p:spPr>
          <a:xfrm>
            <a:off x="4389120" y="4308475"/>
            <a:ext cx="3932238" cy="588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3"/>
          </p:nvPr>
        </p:nvSpPr>
        <p:spPr>
          <a:xfrm>
            <a:off x="9500616" y="3209544"/>
            <a:ext cx="768096" cy="162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548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0000"/>
              <a:buNone/>
              <a:defRPr sz="10000" b="1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8" descr="preencoded.png"/>
          <p:cNvSpPr/>
          <p:nvPr/>
        </p:nvSpPr>
        <p:spPr>
          <a:xfrm>
            <a:off x="-7117" y="0"/>
            <a:ext cx="2550985" cy="6858000"/>
          </a:xfrm>
          <a:custGeom>
            <a:avLst/>
            <a:gdLst/>
            <a:ahLst/>
            <a:cxnLst/>
            <a:rect l="l" t="t" r="r" b="b"/>
            <a:pathLst>
              <a:path w="2550985" h="6858000" extrusionOk="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-9415" y="0"/>
            <a:ext cx="2548591" cy="2555628"/>
          </a:xfrm>
          <a:custGeom>
            <a:avLst/>
            <a:gdLst/>
            <a:ahLst/>
            <a:cxnLst/>
            <a:rect l="l" t="t" r="r" b="b"/>
            <a:pathLst>
              <a:path w="2548591" h="2555628" extrusionOk="0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4" name="Google Shape;104;p18" descr="preencoded.png"/>
          <p:cNvSpPr/>
          <p:nvPr/>
        </p:nvSpPr>
        <p:spPr>
          <a:xfrm>
            <a:off x="2543868" y="0"/>
            <a:ext cx="2560340" cy="2560340"/>
          </a:xfrm>
          <a:custGeom>
            <a:avLst/>
            <a:gdLst/>
            <a:ahLst/>
            <a:cxnLst/>
            <a:rect l="l" t="t" r="r" b="b"/>
            <a:pathLst>
              <a:path w="2560340" h="2560340" extrusionOk="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5" name="Google Shape;105;p18"/>
          <p:cNvSpPr/>
          <p:nvPr/>
        </p:nvSpPr>
        <p:spPr>
          <a:xfrm flipH="1">
            <a:off x="2535251" y="4308466"/>
            <a:ext cx="2550984" cy="2560441"/>
          </a:xfrm>
          <a:custGeom>
            <a:avLst/>
            <a:gdLst/>
            <a:ahLst/>
            <a:cxnLst/>
            <a:rect l="l" t="t" r="r" b="b"/>
            <a:pathLst>
              <a:path w="1079" h="1083" extrusionOk="0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6" name="Google Shape;106;p18"/>
          <p:cNvSpPr/>
          <p:nvPr/>
        </p:nvSpPr>
        <p:spPr>
          <a:xfrm flipH="1">
            <a:off x="-10617" y="4308466"/>
            <a:ext cx="2550984" cy="2560441"/>
          </a:xfrm>
          <a:custGeom>
            <a:avLst/>
            <a:gdLst/>
            <a:ahLst/>
            <a:cxnLst/>
            <a:rect l="l" t="t" r="r" b="b"/>
            <a:pathLst>
              <a:path w="1079" h="1083" extrusionOk="0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7" name="Google Shape;107;p18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  <a:defRPr sz="44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ftr" idx="11"/>
          </p:nvPr>
        </p:nvSpPr>
        <p:spPr>
          <a:xfrm>
            <a:off x="621792" y="457200"/>
            <a:ext cx="3200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mX94Gf55mXcH6N95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"/>
          <p:cNvSpPr txBox="1">
            <a:spLocks noGrp="1"/>
          </p:cNvSpPr>
          <p:nvPr>
            <p:ph type="ctrTitle"/>
          </p:nvPr>
        </p:nvSpPr>
        <p:spPr>
          <a:xfrm>
            <a:off x="2292824" y="1984247"/>
            <a:ext cx="7328848" cy="171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/>
          <a:p>
            <a:pPr marL="0" marR="0" lvl="0" indent="0" algn="ctr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 Black"/>
              <a:buNone/>
            </a:pPr>
            <a:r>
              <a:rPr lang="it-IT" sz="40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DISPERSIONE SCOLASTICA</a:t>
            </a:r>
            <a:br>
              <a:rPr lang="it-IT" sz="40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sz="4000" b="1" i="0" u="none" strike="noStrike" cap="none">
              <a:solidFill>
                <a:schemeClr val="accent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37" name="Google Shape;237;p1"/>
          <p:cNvSpPr txBox="1">
            <a:spLocks noGrp="1"/>
          </p:cNvSpPr>
          <p:nvPr>
            <p:ph type="subTitle" idx="1"/>
          </p:nvPr>
        </p:nvSpPr>
        <p:spPr>
          <a:xfrm>
            <a:off x="1" y="890790"/>
            <a:ext cx="12078270" cy="878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</a:pPr>
            <a:r>
              <a:rPr lang="it-IT" sz="4800" b="0" i="0" u="none" strike="noStrike" cap="none" dirty="0">
                <a:solidFill>
                  <a:schemeClr val="accent6"/>
                </a:solidFill>
                <a:latin typeface="EB Garamond"/>
                <a:ea typeface="EB Garamond"/>
                <a:cs typeface="EB Garamond"/>
                <a:sym typeface="EB Garamond"/>
              </a:rPr>
              <a:t>Vademecum per la gestione dei casi a rischio di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8" name="Google Shape;238;p1"/>
          <p:cNvSpPr txBox="1"/>
          <p:nvPr/>
        </p:nvSpPr>
        <p:spPr>
          <a:xfrm>
            <a:off x="1685604" y="5760195"/>
            <a:ext cx="8980200" cy="11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75" tIns="36175" rIns="36175" bIns="36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Istituto di Istruzione Superiore Morante Ginori Conti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it-IT" sz="20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a.s.</a:t>
            </a:r>
            <a:r>
              <a:rPr lang="it-IT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it-IT" sz="2000" dirty="0">
                <a:solidFill>
                  <a:srgbClr val="FFFFFF"/>
                </a:solidFill>
              </a:rPr>
              <a:t>5</a:t>
            </a:r>
            <a:r>
              <a:rPr lang="it-IT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-202</a:t>
            </a:r>
            <a:r>
              <a:rPr lang="it-IT" sz="2000" dirty="0">
                <a:solidFill>
                  <a:srgbClr val="FFFFFF"/>
                </a:solidFill>
              </a:rPr>
              <a:t>6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"/>
          <p:cNvSpPr txBox="1">
            <a:spLocks noGrp="1"/>
          </p:cNvSpPr>
          <p:nvPr>
            <p:ph type="title"/>
          </p:nvPr>
        </p:nvSpPr>
        <p:spPr>
          <a:xfrm>
            <a:off x="736979" y="956570"/>
            <a:ext cx="5693664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5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INDICE</a:t>
            </a:r>
            <a:endParaRPr sz="3500" b="1" i="0" u="none" strike="noStrike" cap="none">
              <a:solidFill>
                <a:schemeClr val="accent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4" name="Google Shape;244;p2"/>
          <p:cNvSpPr txBox="1">
            <a:spLocks noGrp="1"/>
          </p:cNvSpPr>
          <p:nvPr>
            <p:ph type="body" idx="1"/>
          </p:nvPr>
        </p:nvSpPr>
        <p:spPr>
          <a:xfrm>
            <a:off x="627800" y="1689901"/>
            <a:ext cx="9212100" cy="42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Premessa				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3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Gestione dei casi di frequenza irregolare	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4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Gestione dei casi di abbandono		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5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​Gestione dei casi di evasione		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6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Rilevazione delle situazioni di disagio	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7</a:t>
            </a:r>
            <a:endParaRPr sz="20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r>
              <a:rPr lang="it-IT" sz="2000" dirty="0">
                <a:latin typeface="Arial"/>
                <a:ea typeface="Arial"/>
                <a:cs typeface="Arial"/>
                <a:sym typeface="Arial"/>
              </a:rPr>
              <a:t>Rilevazione dei casi di scarso rendimento scolastico			</a:t>
            </a:r>
            <a:r>
              <a:rPr lang="it-IT" sz="2000" dirty="0" err="1"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dirty="0">
                <a:latin typeface="Arial"/>
                <a:ea typeface="Arial"/>
                <a:cs typeface="Arial"/>
                <a:sym typeface="Arial"/>
              </a:rPr>
              <a:t> 8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buSzPts val="2000"/>
            </a:pP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r>
              <a:rPr lang="it-IT" sz="2000" dirty="0">
                <a:latin typeface="Arial"/>
                <a:ea typeface="Arial"/>
                <a:cs typeface="Arial"/>
                <a:sym typeface="Arial"/>
              </a:rPr>
              <a:t>Dispositivo per la prevenzione della dispersione				</a:t>
            </a:r>
            <a:r>
              <a:rPr lang="it-IT" sz="2000" b="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2000" b="0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2000" dirty="0">
                <a:latin typeface="Arial"/>
                <a:ea typeface="Arial"/>
                <a:cs typeface="Arial"/>
                <a:sym typeface="Arial"/>
              </a:rPr>
              <a:t>9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"/>
          <p:cNvSpPr txBox="1">
            <a:spLocks noGrp="1"/>
          </p:cNvSpPr>
          <p:nvPr>
            <p:ph type="title"/>
          </p:nvPr>
        </p:nvSpPr>
        <p:spPr>
          <a:xfrm>
            <a:off x="4224528" y="625468"/>
            <a:ext cx="676656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5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PREMESSA</a:t>
            </a: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body" idx="1"/>
          </p:nvPr>
        </p:nvSpPr>
        <p:spPr>
          <a:xfrm>
            <a:off x="4224528" y="1776087"/>
            <a:ext cx="7212296" cy="11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Il presente vademecum ha come finalità generale l’ottimizzazione delle azioni volte a garantire il diritto allo studio e a favorire il raggiungimento del successo formativo delle studentesse e degli studenti del nostro Istituto, attraverso azioni di prevenzione della dispersione scolastica.  Vengono riportate le disposizioni a cui i coordinatori di classe sono tenuti ad attenersi per la gestione delle situazioni a rischio di dispersione. In virtù del fatto che, ai fini di una puntuale rilevazione di tali casi, è fondamentale la collaborazione da parte dell’intero Consiglio di Classe, è </a:t>
            </a:r>
            <a:r>
              <a:rPr lang="it-IT" sz="1800">
                <a:latin typeface="Arial"/>
                <a:ea typeface="Arial"/>
                <a:cs typeface="Arial"/>
                <a:sym typeface="Arial"/>
              </a:rPr>
              <a:t>opportuno</a:t>
            </a:r>
            <a:r>
              <a:rPr lang="it-IT"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che tutto il personale docente conosc</a:t>
            </a:r>
            <a:r>
              <a:rPr lang="it-IT" sz="180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it-IT"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i contenuti di questo documento, per favorire la tempestività degli interventi utili a prevenire e contrastare tale fenomeno. La dispersione scolastica racchiude in sé diversi aspetti: evasione dell’obbligo, abbandono, assenze ripetute, frequenza discontinua, ed è perciò importante considerarli in una visione d’insieme.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"/>
          <p:cNvSpPr txBox="1"/>
          <p:nvPr/>
        </p:nvSpPr>
        <p:spPr>
          <a:xfrm>
            <a:off x="691353" y="2603228"/>
            <a:ext cx="2011681" cy="3159997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ASSENZE*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"/>
          <p:cNvSpPr txBox="1">
            <a:spLocks noGrp="1"/>
          </p:cNvSpPr>
          <p:nvPr>
            <p:ph type="title"/>
          </p:nvPr>
        </p:nvSpPr>
        <p:spPr>
          <a:xfrm>
            <a:off x="-305937" y="285445"/>
            <a:ext cx="12774304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300"/>
              <a:buFont typeface="Arial Black"/>
              <a:buNone/>
            </a:pPr>
            <a:r>
              <a:rPr lang="it-IT" sz="33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GESTIONE DEI CASI DI FREQUENZA IRREGOLARE</a:t>
            </a:r>
            <a:endParaRPr/>
          </a:p>
        </p:txBody>
      </p:sp>
      <p:sp>
        <p:nvSpPr>
          <p:cNvPr id="258" name="Google Shape;258;p4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4" descr="icona elenco di controllo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03786" y="2297027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60" name="Google Shape;260;p4"/>
          <p:cNvSpPr txBox="1">
            <a:spLocks noGrp="1"/>
          </p:cNvSpPr>
          <p:nvPr>
            <p:ph type="body" idx="4"/>
          </p:nvPr>
        </p:nvSpPr>
        <p:spPr>
          <a:xfrm>
            <a:off x="2895675" y="1234200"/>
            <a:ext cx="2011800" cy="4737900"/>
          </a:xfrm>
          <a:prstGeom prst="rect">
            <a:avLst/>
          </a:prstGeom>
          <a:solidFill>
            <a:srgbClr val="DCE6F5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CONVOCAZIONE GENITORI</a:t>
            </a: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4" descr="persona con icona altoparlante alto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t="113" b="111"/>
          <a:stretch/>
        </p:blipFill>
        <p:spPr>
          <a:xfrm>
            <a:off x="3571175" y="982513"/>
            <a:ext cx="673200" cy="70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262" name="Google Shape;262;p4"/>
          <p:cNvSpPr txBox="1">
            <a:spLocks noGrp="1"/>
          </p:cNvSpPr>
          <p:nvPr>
            <p:ph type="body" idx="7"/>
          </p:nvPr>
        </p:nvSpPr>
        <p:spPr>
          <a:xfrm>
            <a:off x="5116484" y="3146782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MONITORAGGIO</a:t>
            </a:r>
            <a:endParaRPr sz="14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4" descr="icona del progetto"/>
          <p:cNvPicPr preferRelativeResize="0">
            <a:picLocks noGrp="1"/>
          </p:cNvPicPr>
          <p:nvPr>
            <p:ph type="pic" idx="8"/>
          </p:nvPr>
        </p:nvPicPr>
        <p:blipFill rotWithShape="1">
          <a:blip r:embed="rId5">
            <a:alphaModFix/>
          </a:blip>
          <a:srcRect t="430" b="431"/>
          <a:stretch/>
        </p:blipFill>
        <p:spPr>
          <a:xfrm>
            <a:off x="5770280" y="2766156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64" name="Google Shape;264;p4"/>
          <p:cNvSpPr txBox="1">
            <a:spLocks noGrp="1"/>
          </p:cNvSpPr>
          <p:nvPr>
            <p:ph type="body" idx="9"/>
          </p:nvPr>
        </p:nvSpPr>
        <p:spPr>
          <a:xfrm>
            <a:off x="5174050" y="3932550"/>
            <a:ext cx="20766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Nel caso di un successivo rientro in classe, continuare a monitorare con particolare cura la frequenza ed il rendimento scolastico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 txBox="1"/>
          <p:nvPr/>
        </p:nvSpPr>
        <p:spPr>
          <a:xfrm>
            <a:off x="363031" y="6120705"/>
            <a:ext cx="11569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I casi individuati dovranno essere verbalizzati in sede di consiglio di classe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"/>
          <p:cNvSpPr txBox="1"/>
          <p:nvPr/>
        </p:nvSpPr>
        <p:spPr>
          <a:xfrm>
            <a:off x="9566500" y="1777900"/>
            <a:ext cx="2280600" cy="4535100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VALIDITA’ A.S.</a:t>
            </a: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"/>
          <p:cNvSpPr txBox="1"/>
          <p:nvPr/>
        </p:nvSpPr>
        <p:spPr>
          <a:xfrm>
            <a:off x="9566175" y="3278200"/>
            <a:ext cx="2280600" cy="27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Per assenze reiterate, informare la DS.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-Monitorare validità a.s.</a:t>
            </a: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-Quando la condizione di frequenza irregolare persiste fino a raggiungere il 10% del monte orario, inviare tempestivamente, tramite segreteria, raccomandata con comunicazione dell’elevato numero di assenze  (modello in segreteria) </a:t>
            </a: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>
                <a:solidFill>
                  <a:schemeClr val="accent6"/>
                </a:solidFill>
              </a:rPr>
              <a:t>-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Verificare l’eventuale riscontro da parte della famiglia e darne comunicazione alla DS.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68" name="Google Shape;268;p4" descr="icona di razzo"/>
          <p:cNvPicPr preferRelativeResize="0">
            <a:picLocks noGrp="1"/>
          </p:cNvPicPr>
          <p:nvPr>
            <p:ph type="pic" idx="17"/>
          </p:nvPr>
        </p:nvPicPr>
        <p:blipFill rotWithShape="1">
          <a:blip r:embed="rId6">
            <a:alphaModFix/>
          </a:blip>
          <a:srcRect t="543" b="542"/>
          <a:stretch/>
        </p:blipFill>
        <p:spPr>
          <a:xfrm>
            <a:off x="10376958" y="1382005"/>
            <a:ext cx="704100" cy="7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69" name="Google Shape;269;p4"/>
          <p:cNvSpPr txBox="1"/>
          <p:nvPr/>
        </p:nvSpPr>
        <p:spPr>
          <a:xfrm>
            <a:off x="646878" y="3760914"/>
            <a:ext cx="2191064" cy="200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Rilevazione dei casi di assenze saltuarie e/o continuative senza adeguata giustificazione (</a:t>
            </a:r>
            <a:r>
              <a:rPr lang="it-IT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 gg anche non continuativi nell’arco temporale di 30 gg</a:t>
            </a: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La rilevazione va fatta periodicamente (almeno una volta al mese) nel corso di tutto l’a.s.</a:t>
            </a: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"/>
          <p:cNvSpPr txBox="1"/>
          <p:nvPr/>
        </p:nvSpPr>
        <p:spPr>
          <a:xfrm>
            <a:off x="7322698" y="2215854"/>
            <a:ext cx="2011681" cy="3806110"/>
          </a:xfrm>
          <a:prstGeom prst="rect">
            <a:avLst/>
          </a:prstGeom>
          <a:solidFill>
            <a:srgbClr val="DCE6F5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ATTIVAZIONE INTERVENTO </a:t>
            </a:r>
            <a:r>
              <a:rPr lang="it-IT" b="1">
                <a:solidFill>
                  <a:schemeClr val="accent6"/>
                </a:solidFill>
              </a:rPr>
              <a:t>ANTIDISPERSIONE</a:t>
            </a:r>
            <a:endParaRPr sz="1600" b="1" i="0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"/>
          <p:cNvSpPr txBox="1">
            <a:spLocks noGrp="1"/>
          </p:cNvSpPr>
          <p:nvPr>
            <p:ph type="body" idx="15"/>
          </p:nvPr>
        </p:nvSpPr>
        <p:spPr>
          <a:xfrm>
            <a:off x="7250743" y="3958622"/>
            <a:ext cx="219330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 le assenze persistono, nei 15-20 gg successivi al colloquio, informare la DS e 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convocare i genitori per un incontro in sua presenza. .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72" name="Google Shape;272;p4" descr="icona target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7">
            <a:alphaModFix/>
          </a:blip>
          <a:srcRect t="113" b="111"/>
          <a:stretch/>
        </p:blipFill>
        <p:spPr>
          <a:xfrm>
            <a:off x="7946824" y="1687373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273" name="Google Shape;273;p4"/>
          <p:cNvSpPr txBox="1">
            <a:spLocks noGrp="1"/>
          </p:cNvSpPr>
          <p:nvPr>
            <p:ph type="body" idx="6"/>
          </p:nvPr>
        </p:nvSpPr>
        <p:spPr>
          <a:xfrm>
            <a:off x="2964987" y="2792339"/>
            <a:ext cx="2062500" cy="27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formare la segreteria didattica che invierà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una mail alla famiglia con l'invito a «garantire la regolarità della frequenza ed eventualmente a giustificare le assenze». Nel caso di mancato riscontro e/o del reiterarsi della frequenza discontinua, invitare i genitori ad un colloquio a scuola, per chiedere chiarimenti e informarli che, nel caso di assenze reiterate, saranno convocati dalla DS. Se l’invito non viene accolto, informare la DS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"/>
          <p:cNvSpPr txBox="1">
            <a:spLocks noGrp="1"/>
          </p:cNvSpPr>
          <p:nvPr>
            <p:ph type="title"/>
          </p:nvPr>
        </p:nvSpPr>
        <p:spPr>
          <a:xfrm>
            <a:off x="-402686" y="612714"/>
            <a:ext cx="12774304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5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GESTIONE DEI CASI DI ABBANDONO</a:t>
            </a:r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5" descr="icona elenco di controllo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39134" y="2670626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81" name="Google Shape;281;p5"/>
          <p:cNvSpPr txBox="1">
            <a:spLocks noGrp="1"/>
          </p:cNvSpPr>
          <p:nvPr>
            <p:ph type="body" idx="7"/>
          </p:nvPr>
        </p:nvSpPr>
        <p:spPr>
          <a:xfrm>
            <a:off x="5116484" y="2688618"/>
            <a:ext cx="2011680" cy="2922642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MONITORAGGIO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5" descr="icona del progetto"/>
          <p:cNvPicPr preferRelativeResize="0">
            <a:picLocks noGrp="1"/>
          </p:cNvPicPr>
          <p:nvPr>
            <p:ph type="pic" idx="8"/>
          </p:nvPr>
        </p:nvPicPr>
        <p:blipFill rotWithShape="1">
          <a:blip r:embed="rId4">
            <a:alphaModFix/>
          </a:blip>
          <a:srcRect t="430" b="431"/>
          <a:stretch/>
        </p:blipFill>
        <p:spPr>
          <a:xfrm>
            <a:off x="5770280" y="2359183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83" name="Google Shape;283;p5"/>
          <p:cNvSpPr txBox="1">
            <a:spLocks noGrp="1"/>
          </p:cNvSpPr>
          <p:nvPr>
            <p:ph type="body" idx="9"/>
          </p:nvPr>
        </p:nvSpPr>
        <p:spPr>
          <a:xfrm>
            <a:off x="5147306" y="3885859"/>
            <a:ext cx="2011680" cy="1302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Nel caso di un successivo rientro in classe, continuare a monitorare con particolare cura la frequenza ed il rendimento scolastico, valutando i possibili interventi per contenere le assenze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5" descr="icona target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5">
            <a:alphaModFix/>
          </a:blip>
          <a:srcRect t="113" b="111"/>
          <a:stretch/>
        </p:blipFill>
        <p:spPr>
          <a:xfrm>
            <a:off x="7985841" y="1744389"/>
            <a:ext cx="704100" cy="70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285" name="Google Shape;285;p5"/>
          <p:cNvSpPr txBox="1"/>
          <p:nvPr/>
        </p:nvSpPr>
        <p:spPr>
          <a:xfrm>
            <a:off x="363031" y="6120705"/>
            <a:ext cx="11569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I casi individuati dovranno essere verbalizzati in sede di consiglio di classe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5"/>
          <p:cNvSpPr txBox="1"/>
          <p:nvPr/>
        </p:nvSpPr>
        <p:spPr>
          <a:xfrm>
            <a:off x="9570371" y="1958519"/>
            <a:ext cx="1988940" cy="4534748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VALIDITA’ A.S.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5"/>
          <p:cNvSpPr txBox="1"/>
          <p:nvPr/>
        </p:nvSpPr>
        <p:spPr>
          <a:xfrm>
            <a:off x="9476595" y="3414480"/>
            <a:ext cx="2193306" cy="2674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-Per assenze reiterate,</a:t>
            </a:r>
            <a:r>
              <a:rPr lang="it-IT" sz="1200">
                <a:solidFill>
                  <a:schemeClr val="accent6"/>
                </a:solidFill>
              </a:rPr>
              <a:t>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informare la DS.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-Monitorare </a:t>
            </a:r>
            <a:r>
              <a:rPr lang="it-IT" sz="1200">
                <a:solidFill>
                  <a:schemeClr val="accent6"/>
                </a:solidFill>
              </a:rPr>
              <a:t>la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validità dell’a.s.</a:t>
            </a: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-Se la condizione di abbandono persiste fino a raggiungere il 10% del monte orario, inviare tempestivamente, tramite segreteria, raccomandata con comunicazione dell’elevato numero di assenze  (modello in segreteria). Verificare l’eventuale riscontro da parte della famiglia .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-Valutare con DS quando effettuare comunicazione ai servizi (modello in segreteria)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5" descr="icona di razzo"/>
          <p:cNvPicPr preferRelativeResize="0">
            <a:picLocks noGrp="1"/>
          </p:cNvPicPr>
          <p:nvPr>
            <p:ph type="pic" idx="17"/>
          </p:nvPr>
        </p:nvPicPr>
        <p:blipFill rotWithShape="1">
          <a:blip r:embed="rId6">
            <a:alphaModFix/>
          </a:blip>
          <a:srcRect t="543" b="542"/>
          <a:stretch/>
        </p:blipFill>
        <p:spPr>
          <a:xfrm>
            <a:off x="10201426" y="1730753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89" name="Google Shape;289;p5"/>
          <p:cNvSpPr txBox="1"/>
          <p:nvPr/>
        </p:nvSpPr>
        <p:spPr>
          <a:xfrm>
            <a:off x="671720" y="2598593"/>
            <a:ext cx="2011681" cy="3159997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ASSENZE*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5"/>
          <p:cNvSpPr txBox="1"/>
          <p:nvPr/>
        </p:nvSpPr>
        <p:spPr>
          <a:xfrm>
            <a:off x="646878" y="3760914"/>
            <a:ext cx="2191064" cy="200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1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Rilevazione dei casi di assenze saltuarie e/o continuative senza adeguata giustificazione (</a:t>
            </a:r>
            <a:r>
              <a:rPr lang="it-IT" sz="11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 gg anche non continuativi nell’arco temporale di 30 gg</a:t>
            </a:r>
            <a:r>
              <a:rPr lang="it-IT" sz="11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1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La rilevazione va fatta periodicamente (almeno una volta al mese) nel corso di tutto l’a.s.</a:t>
            </a:r>
            <a:endParaRPr sz="11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5"/>
          <p:cNvSpPr txBox="1"/>
          <p:nvPr/>
        </p:nvSpPr>
        <p:spPr>
          <a:xfrm>
            <a:off x="2878169" y="2176705"/>
            <a:ext cx="2011681" cy="3806110"/>
          </a:xfrm>
          <a:prstGeom prst="rect">
            <a:avLst/>
          </a:prstGeom>
          <a:solidFill>
            <a:srgbClr val="DCE6F5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CONVOCAZIONE GENITORI</a:t>
            </a: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5"/>
          <p:cNvSpPr txBox="1"/>
          <p:nvPr/>
        </p:nvSpPr>
        <p:spPr>
          <a:xfrm>
            <a:off x="2857621" y="3249064"/>
            <a:ext cx="2110800" cy="27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100">
                <a:solidFill>
                  <a:schemeClr val="accent6"/>
                </a:solidFill>
              </a:rPr>
              <a:t>Informare la segreteria didattica che invierà una mail alla famiglia </a:t>
            </a:r>
            <a:r>
              <a:rPr lang="it-IT" sz="11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con l'invito a garantire la regolarità della frequenza ed eventualmente a giustificare le assenze. Nel caso di mancato riscontro e/o del reiterarsi della frequenza discontinua, invitare i genitori ad un colloquio a scuola, per chiedere chiarimenti e informarli che, nel caso di assenze reiterate, saranno convocati dalla DS. Se l’invito non viene accolto, informare la DS</a:t>
            </a:r>
            <a:endParaRPr sz="15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5" descr="persona con icona altoparlante alto"/>
          <p:cNvPicPr preferRelativeResize="0">
            <a:picLocks noGrp="1"/>
          </p:cNvPicPr>
          <p:nvPr>
            <p:ph type="pic" idx="5"/>
          </p:nvPr>
        </p:nvPicPr>
        <p:blipFill rotWithShape="1">
          <a:blip r:embed="rId7">
            <a:alphaModFix/>
          </a:blip>
          <a:srcRect t="113" b="111"/>
          <a:stretch/>
        </p:blipFill>
        <p:spPr>
          <a:xfrm>
            <a:off x="3531965" y="1859250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pic>
        <p:nvPicPr>
          <p:cNvPr id="294" name="Google Shape;294;p5" descr="icona elenco di controll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786" y="2297027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95" name="Google Shape;295;p5"/>
          <p:cNvSpPr txBox="1">
            <a:spLocks noGrp="1"/>
          </p:cNvSpPr>
          <p:nvPr>
            <p:ph type="body" idx="13"/>
          </p:nvPr>
        </p:nvSpPr>
        <p:spPr>
          <a:xfrm>
            <a:off x="7344050" y="2072961"/>
            <a:ext cx="2011800" cy="3243900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i="0" strike="noStrike" cap="none">
                <a:latin typeface="Arial"/>
                <a:ea typeface="Arial"/>
                <a:cs typeface="Arial"/>
                <a:sym typeface="Arial"/>
              </a:rPr>
              <a:t>ATTIVAZIONE INTERVENTO </a:t>
            </a:r>
            <a:r>
              <a:rPr lang="it-IT" sz="1200"/>
              <a:t>ANTIDISPERSIONE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5"/>
          <p:cNvSpPr txBox="1">
            <a:spLocks noGrp="1"/>
          </p:cNvSpPr>
          <p:nvPr>
            <p:ph type="body" idx="15"/>
          </p:nvPr>
        </p:nvSpPr>
        <p:spPr>
          <a:xfrm>
            <a:off x="7266675" y="3703775"/>
            <a:ext cx="2176500" cy="18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Se le assenze persistono, nei 15-20 gg successivi al colloquio, informare la DS e convocare i genitori per un incontro in sua presenza. 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6"/>
          <p:cNvSpPr txBox="1">
            <a:spLocks noGrp="1"/>
          </p:cNvSpPr>
          <p:nvPr>
            <p:ph type="title"/>
          </p:nvPr>
        </p:nvSpPr>
        <p:spPr>
          <a:xfrm>
            <a:off x="-402686" y="222205"/>
            <a:ext cx="12774304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5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GESTIONE DEI CASI DI EVASIONE</a:t>
            </a:r>
            <a:endParaRPr/>
          </a:p>
        </p:txBody>
      </p:sp>
      <p:sp>
        <p:nvSpPr>
          <p:cNvPr id="302" name="Google Shape;302;p6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7"/>
          </p:nvPr>
        </p:nvSpPr>
        <p:spPr>
          <a:xfrm>
            <a:off x="5116484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MONITORAGGIO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6" descr="icona del progetto"/>
          <p:cNvPicPr preferRelativeResize="0">
            <a:picLocks noGrp="1"/>
          </p:cNvPicPr>
          <p:nvPr>
            <p:ph type="pic" idx="8"/>
          </p:nvPr>
        </p:nvPicPr>
        <p:blipFill rotWithShape="1">
          <a:blip r:embed="rId3">
            <a:alphaModFix/>
          </a:blip>
          <a:srcRect t="430" b="431"/>
          <a:stretch/>
        </p:blipFill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05" name="Google Shape;305;p6"/>
          <p:cNvSpPr txBox="1">
            <a:spLocks noGrp="1"/>
          </p:cNvSpPr>
          <p:nvPr>
            <p:ph type="body" idx="9"/>
          </p:nvPr>
        </p:nvSpPr>
        <p:spPr>
          <a:xfrm>
            <a:off x="5162204" y="3890114"/>
            <a:ext cx="197366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Nel caso di rientro in classe, continuare a monitorare con particolare cura la frequenza ed il rendimento scolastico, valutando i possibili interventi per contenere le assenze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13"/>
          </p:nvPr>
        </p:nvSpPr>
        <p:spPr>
          <a:xfrm>
            <a:off x="7344050" y="2072961"/>
            <a:ext cx="2011800" cy="3243900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i="0" strike="noStrike" cap="none">
                <a:latin typeface="Arial"/>
                <a:ea typeface="Arial"/>
                <a:cs typeface="Arial"/>
                <a:sym typeface="Arial"/>
              </a:rPr>
              <a:t>ATTIVAZIONE INTERVENTO </a:t>
            </a:r>
            <a:r>
              <a:rPr lang="it-IT" sz="1200"/>
              <a:t>ANTIDISPERSIONE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6" descr="icona target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4">
            <a:alphaModFix/>
          </a:blip>
          <a:srcRect t="113" b="111"/>
          <a:stretch/>
        </p:blipFill>
        <p:spPr>
          <a:xfrm>
            <a:off x="7944028" y="1914255"/>
            <a:ext cx="704100" cy="70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08" name="Google Shape;308;p6"/>
          <p:cNvSpPr txBox="1">
            <a:spLocks noGrp="1"/>
          </p:cNvSpPr>
          <p:nvPr>
            <p:ph type="body" idx="4"/>
          </p:nvPr>
        </p:nvSpPr>
        <p:spPr>
          <a:xfrm>
            <a:off x="2888920" y="1169601"/>
            <a:ext cx="2011800" cy="3806100"/>
          </a:xfrm>
          <a:prstGeom prst="rect">
            <a:avLst/>
          </a:prstGeom>
          <a:solidFill>
            <a:srgbClr val="DCE6F5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CONVOCAZIONE GENITORI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 descr="persona con icona altoparlante alto"/>
          <p:cNvPicPr preferRelativeResize="0">
            <a:picLocks noGrp="1"/>
          </p:cNvPicPr>
          <p:nvPr>
            <p:ph type="pic" idx="5"/>
          </p:nvPr>
        </p:nvPicPr>
        <p:blipFill rotWithShape="1">
          <a:blip r:embed="rId5">
            <a:alphaModFix/>
          </a:blip>
          <a:srcRect t="113" b="111"/>
          <a:stretch/>
        </p:blipFill>
        <p:spPr>
          <a:xfrm>
            <a:off x="3541090" y="1004874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10" name="Google Shape;310;p6"/>
          <p:cNvSpPr txBox="1">
            <a:spLocks noGrp="1"/>
          </p:cNvSpPr>
          <p:nvPr>
            <p:ph type="body" idx="6"/>
          </p:nvPr>
        </p:nvSpPr>
        <p:spPr>
          <a:xfrm>
            <a:off x="2830746" y="2486730"/>
            <a:ext cx="2176500" cy="24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it-IT" sz="1100">
                <a:latin typeface="Arial"/>
                <a:ea typeface="Arial"/>
                <a:cs typeface="Arial"/>
                <a:sym typeface="Arial"/>
              </a:rPr>
              <a:t>nformare la segreteria didattica che invierà una mail alla famiglia 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 l’invito a «garantire la regolarità della frequenza e a giustificare eventualmente le assenze». Nel caso di mancato riscontro e/o del reiterarsi delle assenze, invitare i genitori ad un colloquio a scuola, per chiedere chiarimenti e informali che, nel caso di assenze reiterate, saranno convocati dalla DS. Se l’invito non viene accolto, informare la DS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6"/>
          <p:cNvSpPr txBox="1"/>
          <p:nvPr/>
        </p:nvSpPr>
        <p:spPr>
          <a:xfrm>
            <a:off x="363031" y="6120705"/>
            <a:ext cx="11569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I casi individuati dovranno essere verbalizzati in sede di consiglio di classe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6"/>
          <p:cNvSpPr txBox="1"/>
          <p:nvPr/>
        </p:nvSpPr>
        <p:spPr>
          <a:xfrm>
            <a:off x="9463964" y="928495"/>
            <a:ext cx="2125627" cy="5305036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VALIDITA’ A.S.</a:t>
            </a: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6"/>
          <p:cNvSpPr txBox="1"/>
          <p:nvPr/>
        </p:nvSpPr>
        <p:spPr>
          <a:xfrm>
            <a:off x="9463964" y="2756148"/>
            <a:ext cx="2258965" cy="27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-Per assenze reiterate, informare DS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-Monitorare il rispetto delle condizioni di validità dell’a.s. Quando la condizione di evasione persiste fino a raggiunge il 10% del monte orario, inviare tempestivamente, tramite segreteria, una raccomandata con comunicazione dell’elevato numero di assenze  (modello in segreteria). Se si supera il 25% inviare comunicazione tramite raccomandata (mod in segreteria). Verificare l’eventuale riscontro da parte della famiglia.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-Valutare con DS quando effettuare comunicazione a servizi (modello segreteria)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6" descr="icona di razzo"/>
          <p:cNvPicPr preferRelativeResize="0">
            <a:picLocks noGrp="1"/>
          </p:cNvPicPr>
          <p:nvPr>
            <p:ph type="pic" idx="17"/>
          </p:nvPr>
        </p:nvPicPr>
        <p:blipFill rotWithShape="1">
          <a:blip r:embed="rId6">
            <a:alphaModFix/>
          </a:blip>
          <a:srcRect t="543" b="542"/>
          <a:stretch/>
        </p:blipFill>
        <p:spPr>
          <a:xfrm>
            <a:off x="10231707" y="569933"/>
            <a:ext cx="704100" cy="7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15" name="Google Shape;315;p6"/>
          <p:cNvSpPr txBox="1">
            <a:spLocks noGrp="1"/>
          </p:cNvSpPr>
          <p:nvPr>
            <p:ph type="body" idx="15"/>
          </p:nvPr>
        </p:nvSpPr>
        <p:spPr>
          <a:xfrm>
            <a:off x="7266675" y="3703775"/>
            <a:ext cx="2176500" cy="18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Se le assenze persistono, nei 15-20 gg successivi al colloquio, informare la DS e convocare i genitori per un incontro in sua presenza.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16" name="Google Shape;316;p6"/>
          <p:cNvSpPr txBox="1"/>
          <p:nvPr/>
        </p:nvSpPr>
        <p:spPr>
          <a:xfrm>
            <a:off x="687754" y="1520772"/>
            <a:ext cx="2011681" cy="3806110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ASSENZE*</a:t>
            </a: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6" descr="icona elenco di controllo"/>
          <p:cNvPicPr preferRelativeResize="0">
            <a:picLocks noGrp="1"/>
          </p:cNvPicPr>
          <p:nvPr>
            <p:ph type="pic" idx="2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1369219" y="1142674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18" name="Google Shape;318;p6"/>
          <p:cNvSpPr txBox="1">
            <a:spLocks noGrp="1"/>
          </p:cNvSpPr>
          <p:nvPr>
            <p:ph type="body" idx="3"/>
          </p:nvPr>
        </p:nvSpPr>
        <p:spPr>
          <a:xfrm>
            <a:off x="695059" y="3218470"/>
            <a:ext cx="20241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Rilevazione dei casi di studenti che, senza adeguata giustificazione, </a:t>
            </a:r>
            <a:r>
              <a:rPr lang="it-IT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 abbiano mai frequentato nel corso dei primi 15 gg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di lezione o che abbiano </a:t>
            </a:r>
            <a:r>
              <a:rPr lang="it-IT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smesso di frequentare per più di 15 gg continuativi</a:t>
            </a:r>
            <a:r>
              <a:rPr lang="it-IT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 La rilevazione va fatta periodicamente (almeno una volta al mese) nel corso di tutto l’a.s.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"/>
          <p:cNvSpPr txBox="1">
            <a:spLocks noGrp="1"/>
          </p:cNvSpPr>
          <p:nvPr>
            <p:ph type="title"/>
          </p:nvPr>
        </p:nvSpPr>
        <p:spPr>
          <a:xfrm>
            <a:off x="760476" y="829900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0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RILEVAZIONE DELLE SITUAZIONI DI DISAGIO</a:t>
            </a:r>
            <a:endParaRPr sz="3000"/>
          </a:p>
        </p:txBody>
      </p:sp>
      <p:sp>
        <p:nvSpPr>
          <p:cNvPr id="324" name="Google Shape;324;p7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7"/>
          <p:cNvSpPr txBox="1">
            <a:spLocks noGrp="1"/>
          </p:cNvSpPr>
          <p:nvPr>
            <p:ph type="body" idx="4"/>
          </p:nvPr>
        </p:nvSpPr>
        <p:spPr>
          <a:xfrm>
            <a:off x="2900910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CONVOCAZIONE GENITORI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7" descr="persona con icona altoparlante alto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t="113" b="111"/>
          <a:stretch/>
        </p:blipFill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27" name="Google Shape;327;p7"/>
          <p:cNvSpPr txBox="1">
            <a:spLocks noGrp="1"/>
          </p:cNvSpPr>
          <p:nvPr>
            <p:ph type="body" idx="6"/>
          </p:nvPr>
        </p:nvSpPr>
        <p:spPr>
          <a:xfrm>
            <a:off x="2969844" y="3808018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Comunicazione del disagio rinvenuto ai genitori ed eventuale convocazione per un colloquio a scuola.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7"/>
          <p:cNvSpPr txBox="1">
            <a:spLocks noGrp="1"/>
          </p:cNvSpPr>
          <p:nvPr>
            <p:ph type="body" idx="7"/>
          </p:nvPr>
        </p:nvSpPr>
        <p:spPr>
          <a:xfrm>
            <a:off x="5116484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MONITORAGGIO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7" descr="icona del progetto"/>
          <p:cNvPicPr preferRelativeResize="0">
            <a:picLocks noGrp="1"/>
          </p:cNvPicPr>
          <p:nvPr>
            <p:ph type="pic" idx="8"/>
          </p:nvPr>
        </p:nvPicPr>
        <p:blipFill rotWithShape="1">
          <a:blip r:embed="rId4">
            <a:alphaModFix/>
          </a:blip>
          <a:srcRect t="430" b="431"/>
          <a:stretch/>
        </p:blipFill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30" name="Google Shape;330;p7"/>
          <p:cNvSpPr txBox="1">
            <a:spLocks noGrp="1"/>
          </p:cNvSpPr>
          <p:nvPr>
            <p:ph type="body" idx="9"/>
          </p:nvPr>
        </p:nvSpPr>
        <p:spPr>
          <a:xfrm>
            <a:off x="5162204" y="3888404"/>
            <a:ext cx="19202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Nel caso di frequenza regolare, continuare a monitorare con particolare cura sia le eventuali assenze che il rendimento scolastico.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7"/>
          <p:cNvSpPr txBox="1">
            <a:spLocks noGrp="1"/>
          </p:cNvSpPr>
          <p:nvPr>
            <p:ph type="body" idx="13"/>
          </p:nvPr>
        </p:nvSpPr>
        <p:spPr>
          <a:xfrm>
            <a:off x="7332057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ASSENZE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7" descr="icona target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5">
            <a:alphaModFix/>
          </a:blip>
          <a:srcRect t="113" b="111"/>
          <a:stretch/>
        </p:blipFill>
        <p:spPr>
          <a:xfrm>
            <a:off x="10201425" y="2149691"/>
            <a:ext cx="704088" cy="704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33" name="Google Shape;333;p7"/>
          <p:cNvSpPr txBox="1">
            <a:spLocks noGrp="1"/>
          </p:cNvSpPr>
          <p:nvPr>
            <p:ph type="body" idx="15"/>
          </p:nvPr>
        </p:nvSpPr>
        <p:spPr>
          <a:xfrm>
            <a:off x="7377777" y="3907350"/>
            <a:ext cx="1920240" cy="140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 il disagio è associato ad assenze saltuarie e/o continuative non giustificate (almeno 7 gg in un mese) si segue la procedura descritta per i casi di frequenza irregolare o abbandono.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"/>
          <p:cNvSpPr txBox="1">
            <a:spLocks noGrp="1"/>
          </p:cNvSpPr>
          <p:nvPr>
            <p:ph type="body" idx="16"/>
          </p:nvPr>
        </p:nvSpPr>
        <p:spPr>
          <a:xfrm>
            <a:off x="9547629" y="2491684"/>
            <a:ext cx="2011680" cy="282517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</a:pPr>
            <a:r>
              <a:rPr lang="it-IT" sz="1200" i="0" strike="noStrike" cap="none">
                <a:latin typeface="Arial"/>
                <a:ea typeface="Arial"/>
                <a:cs typeface="Arial"/>
                <a:sym typeface="Arial"/>
              </a:rPr>
              <a:t>ATTIVAZIONE INTERVENTO </a:t>
            </a:r>
            <a:r>
              <a:rPr lang="it-IT" sz="1200"/>
              <a:t>ANTIDISPERSIONE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p7" descr="icona di razzo"/>
          <p:cNvPicPr preferRelativeResize="0">
            <a:picLocks noGrp="1"/>
          </p:cNvPicPr>
          <p:nvPr>
            <p:ph type="pic" idx="17"/>
          </p:nvPr>
        </p:nvPicPr>
        <p:blipFill rotWithShape="1">
          <a:blip r:embed="rId6">
            <a:alphaModFix/>
          </a:blip>
          <a:srcRect t="543" b="542"/>
          <a:stretch/>
        </p:blipFill>
        <p:spPr>
          <a:xfrm>
            <a:off x="8013723" y="2139640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36" name="Google Shape;336;p7"/>
          <p:cNvSpPr txBox="1">
            <a:spLocks noGrp="1"/>
          </p:cNvSpPr>
          <p:nvPr>
            <p:ph type="body" idx="18"/>
          </p:nvPr>
        </p:nvSpPr>
        <p:spPr>
          <a:xfrm>
            <a:off x="9489750" y="3867150"/>
            <a:ext cx="2069700" cy="14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 il disagio persiste fino a favorire il rischio di dispersione, associandosi o meno a frequenza discontinua, informare la DS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endParaRPr sz="1100" b="0" i="0" u="none" strike="noStrike" cap="none">
              <a:solidFill>
                <a:schemeClr val="accent6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37" name="Google Shape;337;p7"/>
          <p:cNvSpPr txBox="1"/>
          <p:nvPr/>
        </p:nvSpPr>
        <p:spPr>
          <a:xfrm>
            <a:off x="363120" y="6027045"/>
            <a:ext cx="11569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Esempi di alcuni tipi di disagio, causa di dispersione scolastica: scarsa motivazione, disagio psicologico grave, bullismo, background sociale e familiare complesso, difficoltà linguistiche, percorso di studi non affine alle aspettative</a:t>
            </a:r>
            <a:endParaRPr sz="12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7"/>
          <p:cNvSpPr txBox="1"/>
          <p:nvPr/>
        </p:nvSpPr>
        <p:spPr>
          <a:xfrm>
            <a:off x="690945" y="1814914"/>
            <a:ext cx="2006072" cy="3466485"/>
          </a:xfrm>
          <a:prstGeom prst="rect">
            <a:avLst/>
          </a:prstGeom>
          <a:solidFill>
            <a:srgbClr val="F5CDCE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INDIVIDUAZIONE SITUAZIONI DI DISAGIO*</a:t>
            </a: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7"/>
          <p:cNvSpPr txBox="1">
            <a:spLocks noGrp="1"/>
          </p:cNvSpPr>
          <p:nvPr>
            <p:ph type="body" idx="3"/>
          </p:nvPr>
        </p:nvSpPr>
        <p:spPr>
          <a:xfrm>
            <a:off x="667045" y="3665160"/>
            <a:ext cx="2112980" cy="919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Osservazione diretta di eventuali situazioni di disagio e confronto con i docenti del CdC per raccogliere le segnalazioni dei possibili casi individuati. 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 rilevazione va effettuata in maniera continuativa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 nel corso di tutto l’a.s., facendo attenzione ai possibili “campanelli d’allarme”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7" descr="icona elenco di controllo"/>
          <p:cNvPicPr preferRelativeResize="0">
            <a:picLocks noGrp="1"/>
          </p:cNvPicPr>
          <p:nvPr>
            <p:ph type="pic" idx="2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1321212" y="1462870"/>
            <a:ext cx="704088" cy="704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77ef808042_0_2"/>
          <p:cNvSpPr txBox="1">
            <a:spLocks noGrp="1"/>
          </p:cNvSpPr>
          <p:nvPr>
            <p:ph type="title"/>
          </p:nvPr>
        </p:nvSpPr>
        <p:spPr>
          <a:xfrm>
            <a:off x="758952" y="841248"/>
            <a:ext cx="10671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Arial Black"/>
              <a:buNone/>
            </a:pPr>
            <a:r>
              <a:rPr lang="it-IT" sz="30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RILEVAZIONE </a:t>
            </a:r>
            <a:r>
              <a:rPr lang="it-IT" sz="3000"/>
              <a:t>DELLE SITUAZIONI </a:t>
            </a:r>
            <a:r>
              <a:rPr lang="it-IT" sz="30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DI </a:t>
            </a:r>
            <a:r>
              <a:rPr lang="it-IT" sz="3000"/>
              <a:t>SCARSO RENDIMENTO SCOLASTICO</a:t>
            </a:r>
            <a:endParaRPr sz="3000"/>
          </a:p>
        </p:txBody>
      </p:sp>
      <p:sp>
        <p:nvSpPr>
          <p:cNvPr id="346" name="Google Shape;346;g277ef808042_0_2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77ef808042_0_2"/>
          <p:cNvSpPr txBox="1">
            <a:spLocks noGrp="1"/>
          </p:cNvSpPr>
          <p:nvPr>
            <p:ph type="body" idx="1"/>
          </p:nvPr>
        </p:nvSpPr>
        <p:spPr>
          <a:xfrm>
            <a:off x="685338" y="2491684"/>
            <a:ext cx="2011800" cy="28251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INDIVIDUAZIONE </a:t>
            </a:r>
            <a:r>
              <a:rPr lang="it-IT" sz="1200"/>
              <a:t>SITUAZIONI </a:t>
            </a: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DI </a:t>
            </a:r>
            <a:r>
              <a:rPr lang="it-IT" sz="1200"/>
              <a:t>SCARSO PROFITTO</a:t>
            </a: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pic>
        <p:nvPicPr>
          <p:cNvPr id="348" name="Google Shape;348;g277ef808042_0_2" descr="icona elenco di controllo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39134" y="2111058"/>
            <a:ext cx="704100" cy="7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49" name="Google Shape;349;g277ef808042_0_2"/>
          <p:cNvSpPr txBox="1">
            <a:spLocks noGrp="1"/>
          </p:cNvSpPr>
          <p:nvPr>
            <p:ph type="body" idx="3"/>
          </p:nvPr>
        </p:nvSpPr>
        <p:spPr>
          <a:xfrm>
            <a:off x="621325" y="3888400"/>
            <a:ext cx="21063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La rilevazione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elle situazioni di scarso rendimento scolastico va effettuata periodicamente nel corso di tutto l’a.s., ponendo particolare attenzione in occasione della fine del primo periodo. 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277ef808042_0_2"/>
          <p:cNvSpPr txBox="1">
            <a:spLocks noGrp="1"/>
          </p:cNvSpPr>
          <p:nvPr>
            <p:ph type="body" idx="4"/>
          </p:nvPr>
        </p:nvSpPr>
        <p:spPr>
          <a:xfrm>
            <a:off x="2900910" y="2491684"/>
            <a:ext cx="2011800" cy="2825100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CONVOCAZIONE GENITORI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g277ef808042_0_2" descr="persona con icona altoparlante alto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t="108" b="118"/>
          <a:stretch/>
        </p:blipFill>
        <p:spPr>
          <a:xfrm>
            <a:off x="3554707" y="2111058"/>
            <a:ext cx="704100" cy="70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52" name="Google Shape;352;g277ef808042_0_2"/>
          <p:cNvSpPr txBox="1">
            <a:spLocks noGrp="1"/>
          </p:cNvSpPr>
          <p:nvPr>
            <p:ph type="body" idx="6"/>
          </p:nvPr>
        </p:nvSpPr>
        <p:spPr>
          <a:xfrm>
            <a:off x="2848143" y="3792529"/>
            <a:ext cx="2011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E’ auspicabile un confronto periodico con i genitori, anche per un feedback sulle strategie di recupero messe in atto.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277ef808042_0_2"/>
          <p:cNvSpPr txBox="1">
            <a:spLocks noGrp="1"/>
          </p:cNvSpPr>
          <p:nvPr>
            <p:ph type="body" idx="7"/>
          </p:nvPr>
        </p:nvSpPr>
        <p:spPr>
          <a:xfrm>
            <a:off x="5116484" y="2491684"/>
            <a:ext cx="2011800" cy="28251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MONITORAGGIO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g277ef808042_0_2" descr="icona del progetto"/>
          <p:cNvPicPr preferRelativeResize="0">
            <a:picLocks noGrp="1"/>
          </p:cNvPicPr>
          <p:nvPr>
            <p:ph type="pic" idx="8"/>
          </p:nvPr>
        </p:nvPicPr>
        <p:blipFill rotWithShape="1">
          <a:blip r:embed="rId5">
            <a:alphaModFix/>
          </a:blip>
          <a:srcRect t="426" b="436"/>
          <a:stretch/>
        </p:blipFill>
        <p:spPr>
          <a:xfrm>
            <a:off x="5770280" y="2111058"/>
            <a:ext cx="704100" cy="7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55" name="Google Shape;355;g277ef808042_0_2"/>
          <p:cNvSpPr txBox="1">
            <a:spLocks noGrp="1"/>
          </p:cNvSpPr>
          <p:nvPr>
            <p:ph type="body" idx="9"/>
          </p:nvPr>
        </p:nvSpPr>
        <p:spPr>
          <a:xfrm>
            <a:off x="5034878" y="3888404"/>
            <a:ext cx="221557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onitorare con particolare cura il rendimento scolastico dei casi individuati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 per l’intero corso dell’a.s., sia attraverso la consultazione del registro e sia attraverso un confronto con i docenti del CdC.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277ef808042_0_2"/>
          <p:cNvSpPr txBox="1">
            <a:spLocks noGrp="1"/>
          </p:cNvSpPr>
          <p:nvPr>
            <p:ph type="body" idx="13"/>
          </p:nvPr>
        </p:nvSpPr>
        <p:spPr>
          <a:xfrm>
            <a:off x="7332057" y="2491684"/>
            <a:ext cx="2011800" cy="2825100"/>
          </a:xfrm>
          <a:prstGeom prst="rect">
            <a:avLst/>
          </a:prstGeom>
          <a:noFill/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</a:pPr>
            <a:r>
              <a:rPr lang="it-IT" sz="1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VERIFICA ASSENZE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g277ef808042_0_2" descr="icona target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6">
            <a:alphaModFix/>
          </a:blip>
          <a:srcRect t="108" b="118"/>
          <a:stretch/>
        </p:blipFill>
        <p:spPr>
          <a:xfrm>
            <a:off x="10201425" y="2149691"/>
            <a:ext cx="704100" cy="70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358" name="Google Shape;358;g277ef808042_0_2"/>
          <p:cNvSpPr txBox="1">
            <a:spLocks noGrp="1"/>
          </p:cNvSpPr>
          <p:nvPr>
            <p:ph type="body" idx="15"/>
          </p:nvPr>
        </p:nvSpPr>
        <p:spPr>
          <a:xfrm>
            <a:off x="7377777" y="3946033"/>
            <a:ext cx="1920300" cy="14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i casi individuati sono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associat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i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ad assenze saltuarie e/o continuative non giustificate (almeno 7 gg in un mese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si segue la procedura descritta per i casi di frequenza irregolare o abbandono.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277ef808042_0_2"/>
          <p:cNvSpPr txBox="1">
            <a:spLocks noGrp="1"/>
          </p:cNvSpPr>
          <p:nvPr>
            <p:ph type="body" idx="16"/>
          </p:nvPr>
        </p:nvSpPr>
        <p:spPr>
          <a:xfrm>
            <a:off x="9547629" y="2491684"/>
            <a:ext cx="2011800" cy="28251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6858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</a:pPr>
            <a:r>
              <a:rPr lang="it-IT" sz="1200" i="0" strike="noStrike" cap="none">
                <a:latin typeface="Arial"/>
                <a:ea typeface="Arial"/>
                <a:cs typeface="Arial"/>
                <a:sym typeface="Arial"/>
              </a:rPr>
              <a:t>ATTIVAZIONE INTERVENTO </a:t>
            </a:r>
            <a:r>
              <a:rPr lang="it-IT" sz="1200"/>
              <a:t>ANTIDISPERSIONE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g277ef808042_0_2" descr="icona di razzo"/>
          <p:cNvPicPr preferRelativeResize="0">
            <a:picLocks noGrp="1"/>
          </p:cNvPicPr>
          <p:nvPr>
            <p:ph type="pic" idx="17"/>
          </p:nvPr>
        </p:nvPicPr>
        <p:blipFill rotWithShape="1">
          <a:blip r:embed="rId7">
            <a:alphaModFix/>
          </a:blip>
          <a:srcRect t="544" b="544"/>
          <a:stretch/>
        </p:blipFill>
        <p:spPr>
          <a:xfrm>
            <a:off x="8013723" y="2139640"/>
            <a:ext cx="704100" cy="7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61" name="Google Shape;361;g277ef808042_0_2"/>
          <p:cNvSpPr txBox="1">
            <a:spLocks noGrp="1"/>
          </p:cNvSpPr>
          <p:nvPr>
            <p:ph type="body" idx="18"/>
          </p:nvPr>
        </p:nvSpPr>
        <p:spPr>
          <a:xfrm>
            <a:off x="9488175" y="3712200"/>
            <a:ext cx="2106300" cy="17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la condizione persiste,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fino a favorire il rischio di dispersione, associandosi o meno a frequenza discontinua, informare la DS</a:t>
            </a:r>
            <a:r>
              <a:rPr lang="it-IT" sz="1200"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</a:pPr>
            <a:endParaRPr sz="12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g277ef808042_0_2"/>
          <p:cNvSpPr txBox="1"/>
          <p:nvPr/>
        </p:nvSpPr>
        <p:spPr>
          <a:xfrm>
            <a:off x="363031" y="6025169"/>
            <a:ext cx="11569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it-IT"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Numerose insufficienze, debiti formativi, sospensioni di giudizio, ripetenze,ecc</a:t>
            </a:r>
            <a:endParaRPr sz="12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6"/>
          <p:cNvSpPr txBox="1">
            <a:spLocks noGrp="1"/>
          </p:cNvSpPr>
          <p:nvPr>
            <p:ph type="title"/>
          </p:nvPr>
        </p:nvSpPr>
        <p:spPr>
          <a:xfrm>
            <a:off x="760476" y="347472"/>
            <a:ext cx="10671048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r>
              <a:rPr lang="it-IT" sz="2400"/>
              <a:t>DISPOSITIVO PER LA PREVENZIONE DELLA DISPERSIONE SCOLASTICA IN UNA SCUOLA INCLUSIVA *</a:t>
            </a:r>
            <a:br>
              <a:rPr lang="it-IT"/>
            </a:b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it-IT" sz="2000" b="0">
                <a:solidFill>
                  <a:srgbClr val="BB2529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it-IT" sz="2000" i="1" u="sng">
                <a:solidFill>
                  <a:srgbClr val="BB2529"/>
                </a:solidFill>
                <a:latin typeface="Arial"/>
                <a:ea typeface="Arial"/>
                <a:cs typeface="Arial"/>
                <a:sym typeface="Arial"/>
              </a:rPr>
              <a:t>C’è qualcosa di profondamente sbagliato nel costruire e ricostruire l’intero sistema senza mai richiedere il parere di coloro per i quali il sistema è progettato»</a:t>
            </a:r>
            <a:endParaRPr sz="2000" i="1" u="sng">
              <a:solidFill>
                <a:srgbClr val="BB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r>
              <a:rPr lang="it-IT" sz="18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Alison Cook-Saher (2002)</a:t>
            </a:r>
            <a:br>
              <a:rPr lang="it-IT" i="1" u="sng"/>
            </a:b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Comprende</a:t>
            </a: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una sezione dati biografici-</a:t>
            </a: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(3 items)</a:t>
            </a:r>
            <a:endParaRPr sz="18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una sezione su visione dei partecipanti rispetto al contesto scolastico in relazione al tema dispersione- (10 items)</a:t>
            </a:r>
            <a:endParaRPr sz="18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 Black"/>
              <a:buNone/>
            </a:pP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una sezione finale su status personale di ogni partecipante rispetto al contesto scuola e classe-</a:t>
            </a: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(13 items)</a:t>
            </a: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it-IT" sz="18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i="1" u="sng"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  <p:sp>
        <p:nvSpPr>
          <p:cNvPr id="414" name="Google Shape;414;p36"/>
          <p:cNvSpPr txBox="1"/>
          <p:nvPr/>
        </p:nvSpPr>
        <p:spPr>
          <a:xfrm>
            <a:off x="6972300" y="6162602"/>
            <a:ext cx="610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18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https://forms.gle/mX94Gf55mXcH6N95A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800" b="1"/>
          </a:p>
        </p:txBody>
      </p:sp>
      <p:sp>
        <p:nvSpPr>
          <p:cNvPr id="415" name="Google Shape;415;p36"/>
          <p:cNvSpPr txBox="1"/>
          <p:nvPr/>
        </p:nvSpPr>
        <p:spPr>
          <a:xfrm>
            <a:off x="180870" y="1187445"/>
            <a:ext cx="11751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/>
              <a:t>E’</a:t>
            </a:r>
            <a:r>
              <a:rPr lang="it-I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modello di prevenzione della dispersione che va ad intercettare le reali necessità degli studenti</a:t>
            </a:r>
            <a:r>
              <a:rPr lang="it-IT" sz="1800"/>
              <a:t>. </a:t>
            </a:r>
            <a:r>
              <a:rPr lang="it-IT" sz="1800">
                <a:solidFill>
                  <a:schemeClr val="dk1"/>
                </a:solidFill>
              </a:rPr>
              <a:t>Prende in esame il benessere scolastico, le condizioni di disagio, gli elementi di successo ed insuccesso scolastico, livello di soddisfazione personale rispetto al proprio percorso.</a:t>
            </a:r>
            <a:endParaRPr sz="1800" b="1" i="0" u="none" strike="noStrike" cap="none">
              <a:solidFill>
                <a:srgbClr val="BB25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6"/>
          <p:cNvSpPr txBox="1"/>
          <p:nvPr/>
        </p:nvSpPr>
        <p:spPr>
          <a:xfrm>
            <a:off x="121525" y="6122550"/>
            <a:ext cx="6572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1" i="1">
                <a:solidFill>
                  <a:schemeClr val="dk1"/>
                </a:solidFill>
              </a:rPr>
              <a:t>* Early school leaving: a pedagogical device for preventing the phenomenon</a:t>
            </a:r>
            <a:endParaRPr sz="1300" b="1" i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1" i="1">
                <a:solidFill>
                  <a:schemeClr val="dk1"/>
                </a:solidFill>
              </a:rPr>
              <a:t> R. Biagioli, A. Grilli, M.G.Proli, F.Rozzi, </a:t>
            </a:r>
            <a:endParaRPr sz="1300" b="1" i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1" i="1">
                <a:solidFill>
                  <a:schemeClr val="dk1"/>
                </a:solidFill>
              </a:rPr>
              <a:t>Education Sciences &amp; Society, 2025</a:t>
            </a:r>
            <a:endParaRPr sz="13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1713</Words>
  <Application>Microsoft Office PowerPoint</Application>
  <PresentationFormat>Widescreen</PresentationFormat>
  <Paragraphs>104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Calibri</vt:lpstr>
      <vt:lpstr>Arial</vt:lpstr>
      <vt:lpstr>EB Garamond</vt:lpstr>
      <vt:lpstr>Arial Black</vt:lpstr>
      <vt:lpstr>Tema di Office</vt:lpstr>
      <vt:lpstr>DISPERSIONE SCOLASTICA </vt:lpstr>
      <vt:lpstr>INDICE</vt:lpstr>
      <vt:lpstr>PREMESSA</vt:lpstr>
      <vt:lpstr>GESTIONE DEI CASI DI FREQUENZA IRREGOLARE</vt:lpstr>
      <vt:lpstr>GESTIONE DEI CASI DI ABBANDONO</vt:lpstr>
      <vt:lpstr>GESTIONE DEI CASI DI EVASIONE</vt:lpstr>
      <vt:lpstr>RILEVAZIONE DELLE SITUAZIONI DI DISAGIO</vt:lpstr>
      <vt:lpstr>RILEVAZIONE DELLE SITUAZIONI DI SCARSO RENDIMENTO SCOLASTICO</vt:lpstr>
      <vt:lpstr>DISPOSITIVO PER LA PREVENZIONE DELLA DISPERSIONE SCOLASTICA IN UNA SCUOLA INCLUSIVA *      «C’è qualcosa di profondamente sbagliato nel costruire e ricostruire l’intero sistema senza mai richiedere il parere di coloro per i quali il sistema è progettato» Alison Cook-Saher (2002)  Comprende - una sezione dati biografici- (3 items)  - una sezione su visione dei partecipanti rispetto al contesto scolastico in relazione al tema dispersione- (10 items)  - una sezione finale su status personale di ogni partecipante rispetto al contesto scuola e classe- (13 items)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ludovica</dc:creator>
  <cp:lastModifiedBy>ludovica librandi</cp:lastModifiedBy>
  <cp:revision>3</cp:revision>
  <dcterms:created xsi:type="dcterms:W3CDTF">2023-08-22T16:44:48Z</dcterms:created>
  <dcterms:modified xsi:type="dcterms:W3CDTF">2025-11-16T15:54:32Z</dcterms:modified>
</cp:coreProperties>
</file>